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2"/>
  </p:notesMasterIdLst>
  <p:sldIdLst>
    <p:sldId id="308" r:id="rId2"/>
    <p:sldId id="309" r:id="rId3"/>
    <p:sldId id="310" r:id="rId4"/>
    <p:sldId id="311" r:id="rId5"/>
    <p:sldId id="312" r:id="rId6"/>
    <p:sldId id="289" r:id="rId7"/>
    <p:sldId id="303" r:id="rId8"/>
    <p:sldId id="257" r:id="rId9"/>
    <p:sldId id="272" r:id="rId10"/>
    <p:sldId id="274" r:id="rId11"/>
    <p:sldId id="275" r:id="rId12"/>
    <p:sldId id="307" r:id="rId13"/>
    <p:sldId id="305" r:id="rId14"/>
    <p:sldId id="278" r:id="rId15"/>
    <p:sldId id="304" r:id="rId16"/>
    <p:sldId id="277" r:id="rId17"/>
    <p:sldId id="306" r:id="rId18"/>
    <p:sldId id="281" r:id="rId19"/>
    <p:sldId id="282" r:id="rId20"/>
    <p:sldId id="284" r:id="rId2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p:restoredTop sz="94663"/>
  </p:normalViewPr>
  <p:slideViewPr>
    <p:cSldViewPr snapToGrid="0" snapToObjects="1">
      <p:cViewPr varScale="1">
        <p:scale>
          <a:sx n="117" d="100"/>
          <a:sy n="117" d="100"/>
        </p:scale>
        <p:origin x="163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B5F84-2691-6F47-BBAE-A24D3EFB2541}" type="datetimeFigureOut">
              <a:rPr lang="nl-NL" smtClean="0"/>
              <a:t>13-09-2020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5B27-CB7B-BE4C-A248-A4D201F0CC39}" type="slidenum">
              <a:rPr lang="nl-NL" smtClean="0"/>
              <a:t>‹nr.›</a:t>
            </a:fld>
            <a:endParaRPr lang="nl-NL"/>
          </a:p>
        </p:txBody>
      </p:sp>
    </p:spTree>
    <p:extLst>
      <p:ext uri="{BB962C8B-B14F-4D97-AF65-F5344CB8AC3E}">
        <p14:creationId xmlns:p14="http://schemas.microsoft.com/office/powerpoint/2010/main" val="224696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8"/>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784D5CD-9FB1-E54A-9840-F33B323B72F7}" type="datetimeFigureOut">
              <a:rPr lang="nl-NL" smtClean="0"/>
              <a:t>13-09-2020</a:t>
            </a:fld>
            <a:endParaRPr lang="nl-NL"/>
          </a:p>
        </p:txBody>
      </p:sp>
      <p:sp>
        <p:nvSpPr>
          <p:cNvPr id="5" name="Footer Placeholder 4"/>
          <p:cNvSpPr>
            <a:spLocks noGrp="1"/>
          </p:cNvSpPr>
          <p:nvPr>
            <p:ph type="ftr" sz="quarter" idx="11"/>
          </p:nvPr>
        </p:nvSpPr>
        <p:spPr>
          <a:xfrm>
            <a:off x="812805" y="6272785"/>
            <a:ext cx="4745736" cy="365125"/>
          </a:xfrm>
        </p:spPr>
        <p:txBody>
          <a:bodyPr/>
          <a:lstStyle/>
          <a:p>
            <a:endParaRPr lang="nl-NL"/>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B64E54C-84B2-3948-A049-D0CD88CE9CD3}" type="slidenum">
              <a:rPr lang="nl-NL" smtClean="0"/>
              <a:t>‹nr.›</a:t>
            </a:fld>
            <a:endParaRPr lang="nl-NL"/>
          </a:p>
        </p:txBody>
      </p:sp>
    </p:spTree>
    <p:extLst>
      <p:ext uri="{BB962C8B-B14F-4D97-AF65-F5344CB8AC3E}">
        <p14:creationId xmlns:p14="http://schemas.microsoft.com/office/powerpoint/2010/main" val="41884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7" name="Date Placeholder 6"/>
          <p:cNvSpPr>
            <a:spLocks noGrp="1"/>
          </p:cNvSpPr>
          <p:nvPr>
            <p:ph type="dt" sz="half" idx="10"/>
          </p:nvPr>
        </p:nvSpPr>
        <p:spPr/>
        <p:txBody>
          <a:bodyPr/>
          <a:lstStyle/>
          <a:p>
            <a:fld id="{3784D5CD-9FB1-E54A-9840-F33B323B72F7}" type="datetimeFigureOut">
              <a:rPr lang="nl-NL" smtClean="0"/>
              <a:t>13-09-2020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316626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13-09-2020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117701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nl-NL"/>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48E1097-B7EC-2949-A714-A6C7D3AB45AF}" type="slidenum">
              <a:rPr lang="nl-NL"/>
              <a:pPr>
                <a:defRPr/>
              </a:pPr>
              <a:t>‹nr.›</a:t>
            </a:fld>
            <a:endParaRPr lang="nl-NL"/>
          </a:p>
        </p:txBody>
      </p:sp>
    </p:spTree>
    <p:extLst>
      <p:ext uri="{BB962C8B-B14F-4D97-AF65-F5344CB8AC3E}">
        <p14:creationId xmlns:p14="http://schemas.microsoft.com/office/powerpoint/2010/main" val="30341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13-09-2020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25490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784D5CD-9FB1-E54A-9840-F33B323B72F7}" type="datetimeFigureOut">
              <a:rPr lang="nl-NL" smtClean="0"/>
              <a:t>13-09-2020</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nl-NL"/>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B64E54C-84B2-3948-A049-D0CD88CE9CD3}" type="slidenum">
              <a:rPr lang="nl-NL" smtClean="0"/>
              <a:t>‹nr.›</a:t>
            </a:fld>
            <a:endParaRPr lang="nl-NL"/>
          </a:p>
        </p:txBody>
      </p:sp>
    </p:spTree>
    <p:extLst>
      <p:ext uri="{BB962C8B-B14F-4D97-AF65-F5344CB8AC3E}">
        <p14:creationId xmlns:p14="http://schemas.microsoft.com/office/powerpoint/2010/main" val="10823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3784D5CD-9FB1-E54A-9840-F33B323B72F7}" type="datetimeFigureOut">
              <a:rPr lang="nl-NL" smtClean="0"/>
              <a:t>13-09-2020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32731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13-09-2020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50228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784D5CD-9FB1-E54A-9840-F33B323B72F7}" type="datetimeFigureOut">
              <a:rPr lang="nl-NL" smtClean="0"/>
              <a:t>13-09-2020</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l-NL"/>
          </a:p>
        </p:txBody>
      </p:sp>
      <p:sp>
        <p:nvSpPr>
          <p:cNvPr id="5" name="Slide Number Placeholder 4"/>
          <p:cNvSpPr>
            <a:spLocks noGrp="1"/>
          </p:cNvSpPr>
          <p:nvPr>
            <p:ph type="sldNum" sz="quarter" idx="12"/>
          </p:nvPr>
        </p:nvSpPr>
        <p:spPr/>
        <p:txBody>
          <a:bodyPr/>
          <a:lstStyle/>
          <a:p>
            <a:fld id="{DB64E54C-84B2-3948-A049-D0CD88CE9CD3}"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4953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4D5CD-9FB1-E54A-9840-F33B323B72F7}" type="datetimeFigureOut">
              <a:rPr lang="nl-NL" smtClean="0"/>
              <a:t>13-09-2020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99745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3784D5CD-9FB1-E54A-9840-F33B323B72F7}" type="datetimeFigureOut">
              <a:rPr lang="nl-NL" smtClean="0"/>
              <a:t>13-09-2020</a:t>
            </a:fld>
            <a:endParaRPr lang="nl-NL"/>
          </a:p>
        </p:txBody>
      </p:sp>
      <p:sp>
        <p:nvSpPr>
          <p:cNvPr id="10" name="Footer Placeholder 9"/>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272517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3784D5CD-9FB1-E54A-9840-F33B323B72F7}" type="datetimeFigureOut">
              <a:rPr lang="nl-NL" smtClean="0"/>
              <a:t>13-09-2020</a:t>
            </a:fld>
            <a:endParaRPr lang="nl-NL"/>
          </a:p>
        </p:txBody>
      </p:sp>
      <p:sp>
        <p:nvSpPr>
          <p:cNvPr id="10" name="Slide Number Placeholder 9"/>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401197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784D5CD-9FB1-E54A-9840-F33B323B72F7}" type="datetimeFigureOut">
              <a:rPr lang="nl-NL" smtClean="0"/>
              <a:t>13-09-2020</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nl-NL"/>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B64E54C-84B2-3948-A049-D0CD88CE9CD3}" type="slidenum">
              <a:rPr lang="nl-NL" smtClean="0"/>
              <a:t>‹nr.›</a:t>
            </a:fld>
            <a:endParaRPr lang="nl-NL"/>
          </a:p>
        </p:txBody>
      </p:sp>
    </p:spTree>
    <p:extLst>
      <p:ext uri="{BB962C8B-B14F-4D97-AF65-F5344CB8AC3E}">
        <p14:creationId xmlns:p14="http://schemas.microsoft.com/office/powerpoint/2010/main" val="397147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Zx1_6F-nCaw" TargetMode="External"/><Relationship Id="rId7" Type="http://schemas.openxmlformats.org/officeDocument/2006/relationships/hyperlink" Target="https://www.youtube.com/watch?v=fPO76Jlnz6c"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_H3Sv2zad6s" TargetMode="External"/><Relationship Id="rId5" Type="http://schemas.openxmlformats.org/officeDocument/2006/relationships/image" Target="../media/image19.tiff"/><Relationship Id="rId4" Type="http://schemas.openxmlformats.org/officeDocument/2006/relationships/image" Target="../media/image18.tif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youtube.com/watch?v=virlWcB_G-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tiff"/><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time_continue=45&amp;v=-kT0HJhm5ck&amp;feature=emb_logo"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4B_UYYPb-Gk"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hyperlink" Target="http://nl.youtube.com/watch?v=dbcrYwR0tg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3.xml"/><Relationship Id="rId4" Type="http://schemas.openxmlformats.org/officeDocument/2006/relationships/image" Target="../media/image30.tiff"/></Relationships>
</file>

<file path=ppt/slides/_rels/slide16.xml.rels><?xml version="1.0" encoding="UTF-8" standalone="yes"?>
<Relationships xmlns="http://schemas.openxmlformats.org/package/2006/relationships"><Relationship Id="rId3" Type="http://schemas.openxmlformats.org/officeDocument/2006/relationships/hyperlink" Target="http://tiestoclublife.files.wordpress.com/2008/03/dj_tiesto_0321.jpg" TargetMode="External"/><Relationship Id="rId2" Type="http://schemas.openxmlformats.org/officeDocument/2006/relationships/hyperlink" Target="http://www.youtube.com/watch?v=Ce56_Wc5B_4" TargetMode="External"/><Relationship Id="rId1" Type="http://schemas.openxmlformats.org/officeDocument/2006/relationships/slideLayout" Target="../slideLayouts/slideLayout12.xml"/><Relationship Id="rId6" Type="http://schemas.openxmlformats.org/officeDocument/2006/relationships/image" Target="../media/image32.tiff"/><Relationship Id="rId5" Type="http://schemas.openxmlformats.org/officeDocument/2006/relationships/image" Target="../media/image3.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Bf0yJVMSzI"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tiff"/></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hyperlink" Target="https://www.youtube.com/watch?v=79fzeNUqQbQ" TargetMode="External"/><Relationship Id="rId5" Type="http://schemas.openxmlformats.org/officeDocument/2006/relationships/hyperlink" Target="http://www.youtube.com/watch?v=sOnqjkJTMaA&amp;ob=av2n"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Rm3J5640jXo" TargetMode="Externa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PrqDFDEJMmU" TargetMode="External"/><Relationship Id="rId3" Type="http://schemas.openxmlformats.org/officeDocument/2006/relationships/hyperlink" Target="https://www.youtube.com/watch?v=jA8PzgaPXGo" TargetMode="External"/><Relationship Id="rId7" Type="http://schemas.openxmlformats.org/officeDocument/2006/relationships/image" Target="../media/image17.tiff"/><Relationship Id="rId2" Type="http://schemas.openxmlformats.org/officeDocument/2006/relationships/hyperlink" Target="https://www.youtube.com/watch?v=Kk99DmV5uLk" TargetMode="Externa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3.png"/><Relationship Id="rId4" Type="http://schemas.openxmlformats.org/officeDocument/2006/relationships/hyperlink" Target="https://www.youtube.com/watch?v=0abzD7hBT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07A6-26DD-8447-8EBC-048B7A126A2E}"/>
              </a:ext>
            </a:extLst>
          </p:cNvPr>
          <p:cNvSpPr>
            <a:spLocks noGrp="1"/>
          </p:cNvSpPr>
          <p:nvPr>
            <p:ph type="title"/>
          </p:nvPr>
        </p:nvSpPr>
        <p:spPr/>
        <p:txBody>
          <a:bodyPr/>
          <a:lstStyle/>
          <a:p>
            <a:r>
              <a:rPr lang="nl-NL" dirty="0"/>
              <a:t>Herhaling jaren ‘70</a:t>
            </a:r>
            <a:br>
              <a:rPr lang="nl-NL" dirty="0"/>
            </a:br>
            <a:r>
              <a:rPr lang="nl-NL" sz="1600" dirty="0" err="1"/>
              <a:t>adhv</a:t>
            </a:r>
            <a:r>
              <a:rPr lang="nl-NL" sz="1600" dirty="0"/>
              <a:t> examenvragen</a:t>
            </a:r>
          </a:p>
        </p:txBody>
      </p:sp>
      <p:pic>
        <p:nvPicPr>
          <p:cNvPr id="5" name="Tijdelijke aanduiding voor inhoud 4" descr="Afbeelding met tafel&#10;&#10;Automatisch gegenereerde beschrijving">
            <a:extLst>
              <a:ext uri="{FF2B5EF4-FFF2-40B4-BE49-F238E27FC236}">
                <a16:creationId xmlns:a16="http://schemas.microsoft.com/office/drawing/2014/main" id="{05FD467C-FB5A-2143-8031-1A0EBF1BC233}"/>
              </a:ext>
            </a:extLst>
          </p:cNvPr>
          <p:cNvPicPr>
            <a:picLocks noGrp="1" noChangeAspect="1"/>
          </p:cNvPicPr>
          <p:nvPr>
            <p:ph idx="1"/>
          </p:nvPr>
        </p:nvPicPr>
        <p:blipFill>
          <a:blip r:embed="rId2"/>
          <a:stretch>
            <a:fillRect/>
          </a:stretch>
        </p:blipFill>
        <p:spPr>
          <a:xfrm>
            <a:off x="3140531" y="2209800"/>
            <a:ext cx="5905500" cy="2438400"/>
          </a:xfrm>
        </p:spPr>
      </p:pic>
      <p:pic>
        <p:nvPicPr>
          <p:cNvPr id="1026" name="Picture 2" descr="Ziggy Stardust (persona) | David Bowie Wiki | Fandom">
            <a:extLst>
              <a:ext uri="{FF2B5EF4-FFF2-40B4-BE49-F238E27FC236}">
                <a16:creationId xmlns:a16="http://schemas.microsoft.com/office/drawing/2014/main" id="{1EB3479E-E121-6345-9B60-D5C3EBBE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67" y="2093976"/>
            <a:ext cx="2832934" cy="401386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ADD16D96-A9B8-554B-891C-2465E01D2F24}"/>
              </a:ext>
            </a:extLst>
          </p:cNvPr>
          <p:cNvSpPr/>
          <p:nvPr/>
        </p:nvSpPr>
        <p:spPr>
          <a:xfrm>
            <a:off x="3243942" y="5296332"/>
            <a:ext cx="5682343" cy="646331"/>
          </a:xfrm>
          <a:prstGeom prst="rect">
            <a:avLst/>
          </a:prstGeom>
        </p:spPr>
        <p:txBody>
          <a:bodyPr wrap="square">
            <a:spAutoFit/>
          </a:bodyPr>
          <a:lstStyle/>
          <a:p>
            <a:r>
              <a:rPr lang="nl-NL" dirty="0" err="1"/>
              <a:t>https</a:t>
            </a:r>
            <a:r>
              <a:rPr lang="nl-NL" dirty="0"/>
              <a:t>://</a:t>
            </a:r>
            <a:r>
              <a:rPr lang="nl-NL" dirty="0" err="1"/>
              <a:t>www.youtube.com</a:t>
            </a:r>
            <a:r>
              <a:rPr lang="nl-NL" dirty="0"/>
              <a:t>/</a:t>
            </a:r>
            <a:r>
              <a:rPr lang="nl-NL" dirty="0" err="1"/>
              <a:t>watch?v</a:t>
            </a:r>
            <a:r>
              <a:rPr lang="nl-NL" dirty="0"/>
              <a:t>=mYtRp9UNx8Y&amp;list=RDmYtRp9UNx8Y&amp;start_radio=1&amp;t=0</a:t>
            </a:r>
          </a:p>
        </p:txBody>
      </p:sp>
    </p:spTree>
    <p:extLst>
      <p:ext uri="{BB962C8B-B14F-4D97-AF65-F5344CB8AC3E}">
        <p14:creationId xmlns:p14="http://schemas.microsoft.com/office/powerpoint/2010/main" val="349673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52AE15F-8111-D141-B7A1-AE5EA989D5C1}"/>
              </a:ext>
            </a:extLst>
          </p:cNvPr>
          <p:cNvSpPr txBox="1">
            <a:spLocks noChangeArrowheads="1"/>
          </p:cNvSpPr>
          <p:nvPr/>
        </p:nvSpPr>
        <p:spPr>
          <a:xfrm>
            <a:off x="685800" y="56016"/>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1. HIP HOP</a:t>
            </a:r>
          </a:p>
        </p:txBody>
      </p:sp>
      <p:sp>
        <p:nvSpPr>
          <p:cNvPr id="5" name="Rechthoek 4">
            <a:extLst>
              <a:ext uri="{FF2B5EF4-FFF2-40B4-BE49-F238E27FC236}">
                <a16:creationId xmlns:a16="http://schemas.microsoft.com/office/drawing/2014/main" id="{B92CF51E-2207-7346-B067-9D7B262C04E2}"/>
              </a:ext>
            </a:extLst>
          </p:cNvPr>
          <p:cNvSpPr/>
          <p:nvPr/>
        </p:nvSpPr>
        <p:spPr>
          <a:xfrm>
            <a:off x="685800" y="1178638"/>
            <a:ext cx="2018501" cy="523220"/>
          </a:xfrm>
          <a:prstGeom prst="rect">
            <a:avLst/>
          </a:prstGeom>
        </p:spPr>
        <p:txBody>
          <a:bodyPr wrap="none">
            <a:spAutoFit/>
          </a:bodyPr>
          <a:lstStyle/>
          <a:p>
            <a:pPr>
              <a:defRPr/>
            </a:pPr>
            <a:r>
              <a:rPr lang="nl-NL" sz="2800" b="1">
                <a:solidFill>
                  <a:srgbClr val="C00000"/>
                </a:solidFill>
                <a:latin typeface="Arial"/>
                <a:cs typeface="Arial"/>
              </a:rPr>
              <a:t>SAMPLES </a:t>
            </a:r>
          </a:p>
        </p:txBody>
      </p:sp>
      <p:sp>
        <p:nvSpPr>
          <p:cNvPr id="8" name="Rechthoek 7">
            <a:extLst>
              <a:ext uri="{FF2B5EF4-FFF2-40B4-BE49-F238E27FC236}">
                <a16:creationId xmlns:a16="http://schemas.microsoft.com/office/drawing/2014/main" id="{8BE82D75-63EE-7A44-BE4E-E42C489BDCED}"/>
              </a:ext>
            </a:extLst>
          </p:cNvPr>
          <p:cNvSpPr/>
          <p:nvPr/>
        </p:nvSpPr>
        <p:spPr>
          <a:xfrm>
            <a:off x="764674" y="1831668"/>
            <a:ext cx="4582829" cy="2308324"/>
          </a:xfrm>
          <a:prstGeom prst="rect">
            <a:avLst/>
          </a:prstGeom>
        </p:spPr>
        <p:txBody>
          <a:bodyPr wrap="square">
            <a:spAutoFit/>
          </a:bodyPr>
          <a:lstStyle/>
          <a:p>
            <a:r>
              <a:rPr lang="nl-NL" b="1" dirty="0"/>
              <a:t>Hergebruiken oude nummers: postmodern (</a:t>
            </a:r>
            <a:r>
              <a:rPr lang="nl-NL" dirty="0"/>
              <a:t>Kunstenaars gebruiken oude stijlen en herhalen stromingen)</a:t>
            </a:r>
            <a:endParaRPr lang="nl-NL" b="1" dirty="0"/>
          </a:p>
          <a:p>
            <a:endParaRPr lang="nl-NL" dirty="0"/>
          </a:p>
          <a:p>
            <a:r>
              <a:rPr lang="nl-NL" b="1" dirty="0"/>
              <a:t>Samples</a:t>
            </a:r>
            <a:r>
              <a:rPr lang="nl-NL" dirty="0"/>
              <a:t>: Junkie XL Elvis Presley - A Little </a:t>
            </a:r>
            <a:r>
              <a:rPr lang="nl-NL" dirty="0" err="1"/>
              <a:t>Less</a:t>
            </a:r>
            <a:r>
              <a:rPr lang="nl-NL" dirty="0"/>
              <a:t> </a:t>
            </a:r>
            <a:r>
              <a:rPr lang="nl-NL" dirty="0" err="1"/>
              <a:t>Conversation</a:t>
            </a:r>
            <a:r>
              <a:rPr lang="nl-NL" dirty="0"/>
              <a:t> (Elvis </a:t>
            </a:r>
            <a:r>
              <a:rPr lang="nl-NL" dirty="0" err="1"/>
              <a:t>vs</a:t>
            </a:r>
            <a:r>
              <a:rPr lang="nl-NL" dirty="0"/>
              <a:t> JXL): </a:t>
            </a:r>
            <a:r>
              <a:rPr lang="nl-NL" dirty="0">
                <a:hlinkClick r:id="rId3"/>
              </a:rPr>
              <a:t>http://www.youtube.com/watch?v=Zx1_6F-nCaw</a:t>
            </a:r>
            <a:endParaRPr lang="nl-NL" dirty="0"/>
          </a:p>
        </p:txBody>
      </p:sp>
      <p:pic>
        <p:nvPicPr>
          <p:cNvPr id="9" name="Afbeelding 8">
            <a:extLst>
              <a:ext uri="{FF2B5EF4-FFF2-40B4-BE49-F238E27FC236}">
                <a16:creationId xmlns:a16="http://schemas.microsoft.com/office/drawing/2014/main" id="{68BEA8BE-0B8B-A249-A064-B047D61077FD}"/>
              </a:ext>
            </a:extLst>
          </p:cNvPr>
          <p:cNvPicPr>
            <a:picLocks noChangeAspect="1"/>
          </p:cNvPicPr>
          <p:nvPr/>
        </p:nvPicPr>
        <p:blipFill>
          <a:blip r:embed="rId4"/>
          <a:stretch>
            <a:fillRect/>
          </a:stretch>
        </p:blipFill>
        <p:spPr>
          <a:xfrm>
            <a:off x="5676654" y="860688"/>
            <a:ext cx="3137789" cy="3137789"/>
          </a:xfrm>
          <a:prstGeom prst="rect">
            <a:avLst/>
          </a:prstGeom>
        </p:spPr>
      </p:pic>
      <p:pic>
        <p:nvPicPr>
          <p:cNvPr id="10" name="Afbeelding 9">
            <a:extLst>
              <a:ext uri="{FF2B5EF4-FFF2-40B4-BE49-F238E27FC236}">
                <a16:creationId xmlns:a16="http://schemas.microsoft.com/office/drawing/2014/main" id="{242C1579-540B-B94B-B630-ABAB348841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356" y="4138012"/>
            <a:ext cx="3432215" cy="2171401"/>
          </a:xfrm>
          <a:prstGeom prst="rect">
            <a:avLst/>
          </a:prstGeom>
        </p:spPr>
      </p:pic>
      <p:sp>
        <p:nvSpPr>
          <p:cNvPr id="13" name="Rechthoek 12">
            <a:extLst>
              <a:ext uri="{FF2B5EF4-FFF2-40B4-BE49-F238E27FC236}">
                <a16:creationId xmlns:a16="http://schemas.microsoft.com/office/drawing/2014/main" id="{28D6938D-18AD-634D-9D08-B4167BE6E3AB}"/>
              </a:ext>
            </a:extLst>
          </p:cNvPr>
          <p:cNvSpPr/>
          <p:nvPr/>
        </p:nvSpPr>
        <p:spPr>
          <a:xfrm>
            <a:off x="4793596" y="4070541"/>
            <a:ext cx="4125117" cy="2308324"/>
          </a:xfrm>
          <a:prstGeom prst="rect">
            <a:avLst/>
          </a:prstGeom>
        </p:spPr>
        <p:txBody>
          <a:bodyPr wrap="square">
            <a:spAutoFit/>
          </a:bodyPr>
          <a:lstStyle/>
          <a:p>
            <a:endParaRPr lang="nl-NL" dirty="0"/>
          </a:p>
          <a:p>
            <a:r>
              <a:rPr lang="nl-NL" dirty="0"/>
              <a:t>Origineel 1976 Stevie Wonder: </a:t>
            </a:r>
            <a:r>
              <a:rPr lang="nl-NL" dirty="0">
                <a:hlinkClick r:id="rId6"/>
              </a:rPr>
              <a:t>https://www.youtube.com/watch?v=_H3Sv2zad6s</a:t>
            </a:r>
            <a:endParaRPr lang="nl-NL" dirty="0"/>
          </a:p>
          <a:p>
            <a:endParaRPr lang="nl-NL" dirty="0"/>
          </a:p>
          <a:p>
            <a:r>
              <a:rPr lang="nl-NL" dirty="0"/>
              <a:t>Nieuwe versie 1995 </a:t>
            </a:r>
            <a:r>
              <a:rPr lang="nl-NL" dirty="0" err="1"/>
              <a:t>Coolio</a:t>
            </a:r>
            <a:r>
              <a:rPr lang="nl-NL" dirty="0"/>
              <a:t>:</a:t>
            </a:r>
          </a:p>
          <a:p>
            <a:r>
              <a:rPr lang="nl-NL" dirty="0">
                <a:hlinkClick r:id="rId7"/>
              </a:rPr>
              <a:t>https://www.youtube.com/watch?v=fPO76Jlnz6c</a:t>
            </a:r>
            <a:endParaRPr lang="nl-NL" dirty="0"/>
          </a:p>
        </p:txBody>
      </p:sp>
    </p:spTree>
    <p:extLst>
      <p:ext uri="{BB962C8B-B14F-4D97-AF65-F5344CB8AC3E}">
        <p14:creationId xmlns:p14="http://schemas.microsoft.com/office/powerpoint/2010/main" val="342606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9031" y="2061106"/>
            <a:ext cx="4501017" cy="4050792"/>
          </a:xfrm>
        </p:spPr>
        <p:txBody>
          <a:bodyPr>
            <a:normAutofit fontScale="70000" lnSpcReduction="20000"/>
          </a:bodyPr>
          <a:lstStyle/>
          <a:p>
            <a:pPr marL="0" indent="0">
              <a:buNone/>
            </a:pPr>
            <a:r>
              <a:rPr lang="nl-NL" sz="2600" dirty="0"/>
              <a:t>Reclame: Adidas sluit contract met Run DMC</a:t>
            </a:r>
          </a:p>
          <a:p>
            <a:endParaRPr lang="nl-NL" dirty="0"/>
          </a:p>
          <a:p>
            <a:pPr marL="0" indent="0">
              <a:buNone/>
            </a:pPr>
            <a:r>
              <a:rPr lang="pl-PL" dirty="0">
                <a:hlinkClick r:id="rId2"/>
              </a:rPr>
              <a:t>http://www.youtube.com/watch?v=virlWcB_G-E</a:t>
            </a:r>
            <a:endParaRPr lang="pl-PL" dirty="0"/>
          </a:p>
          <a:p>
            <a:pPr marL="0" indent="0">
              <a:buNone/>
            </a:pPr>
            <a:endParaRPr lang="en-US" dirty="0"/>
          </a:p>
          <a:p>
            <a:pPr marL="0" indent="0">
              <a:buNone/>
            </a:pPr>
            <a:r>
              <a:rPr lang="en-US" dirty="0">
                <a:solidFill>
                  <a:srgbClr val="C00000"/>
                </a:solidFill>
              </a:rPr>
              <a:t>My Adidas</a:t>
            </a:r>
            <a:br>
              <a:rPr lang="en-US" dirty="0"/>
            </a:br>
            <a:r>
              <a:rPr lang="en-US" dirty="0"/>
              <a:t>walk through concert doors</a:t>
            </a:r>
            <a:br>
              <a:rPr lang="en-US" dirty="0"/>
            </a:br>
            <a:r>
              <a:rPr lang="en-US" dirty="0"/>
              <a:t>and roam all over coliseum floors</a:t>
            </a:r>
            <a:br>
              <a:rPr lang="en-US" dirty="0"/>
            </a:br>
            <a:r>
              <a:rPr lang="en-US" dirty="0"/>
              <a:t>I stepped on stage, at Live Aid</a:t>
            </a:r>
            <a:br>
              <a:rPr lang="en-US" dirty="0"/>
            </a:br>
            <a:r>
              <a:rPr lang="en-US" dirty="0"/>
              <a:t>All the people gave an applause that paid</a:t>
            </a:r>
            <a:br>
              <a:rPr lang="en-US" dirty="0"/>
            </a:br>
            <a:r>
              <a:rPr lang="en-US" dirty="0"/>
              <a:t>And out of speakers I did speak</a:t>
            </a:r>
            <a:br>
              <a:rPr lang="en-US" dirty="0"/>
            </a:br>
            <a:r>
              <a:rPr lang="en-US" dirty="0"/>
              <a:t>I wore my sneakers but I'm not a sneak</a:t>
            </a:r>
            <a:br>
              <a:rPr lang="en-US" dirty="0"/>
            </a:br>
            <a:r>
              <a:rPr lang="en-US" dirty="0">
                <a:solidFill>
                  <a:srgbClr val="C00000"/>
                </a:solidFill>
              </a:rPr>
              <a:t>My Adidas </a:t>
            </a:r>
            <a:r>
              <a:rPr lang="en-US" dirty="0"/>
              <a:t>cuts the sand of a foreign land</a:t>
            </a:r>
            <a:br>
              <a:rPr lang="en-US" dirty="0"/>
            </a:br>
            <a:r>
              <a:rPr lang="en-US" dirty="0"/>
              <a:t>with mic in hand I cold took command</a:t>
            </a:r>
            <a:br>
              <a:rPr lang="en-US" dirty="0"/>
            </a:br>
            <a:r>
              <a:rPr lang="en-US" dirty="0">
                <a:solidFill>
                  <a:srgbClr val="C00000"/>
                </a:solidFill>
              </a:rPr>
              <a:t>my Adidas </a:t>
            </a:r>
            <a:r>
              <a:rPr lang="en-US" dirty="0"/>
              <a:t>and me both </a:t>
            </a:r>
            <a:r>
              <a:rPr lang="en-US" dirty="0" err="1"/>
              <a:t>askin</a:t>
            </a:r>
            <a:r>
              <a:rPr lang="en-US" dirty="0"/>
              <a:t> P</a:t>
            </a:r>
            <a:br>
              <a:rPr lang="en-US" dirty="0"/>
            </a:br>
            <a:r>
              <a:rPr lang="en-US" dirty="0"/>
              <a:t>we make a good team my Adidas and me</a:t>
            </a:r>
            <a:br>
              <a:rPr lang="en-US" dirty="0"/>
            </a:br>
            <a:r>
              <a:rPr lang="en-US" dirty="0"/>
              <a:t>we get around together, rhyme forever</a:t>
            </a:r>
            <a:br>
              <a:rPr lang="en-US" dirty="0"/>
            </a:br>
            <a:r>
              <a:rPr lang="en-US" dirty="0"/>
              <a:t>and we won't be mad when worn in bad weather</a:t>
            </a:r>
            <a:br>
              <a:rPr lang="en-US" dirty="0"/>
            </a:br>
            <a:r>
              <a:rPr lang="en-US" dirty="0">
                <a:solidFill>
                  <a:srgbClr val="C00000"/>
                </a:solidFill>
              </a:rPr>
              <a:t>My Adidas..</a:t>
            </a:r>
            <a:br>
              <a:rPr lang="en-US" dirty="0">
                <a:solidFill>
                  <a:srgbClr val="C00000"/>
                </a:solidFill>
              </a:rPr>
            </a:br>
            <a:r>
              <a:rPr lang="en-US" dirty="0">
                <a:solidFill>
                  <a:srgbClr val="C00000"/>
                </a:solidFill>
              </a:rPr>
              <a:t>My Adidas..</a:t>
            </a:r>
            <a:br>
              <a:rPr lang="en-US" dirty="0">
                <a:solidFill>
                  <a:srgbClr val="C00000"/>
                </a:solidFill>
              </a:rPr>
            </a:br>
            <a:r>
              <a:rPr lang="en-US" dirty="0">
                <a:solidFill>
                  <a:srgbClr val="C00000"/>
                </a:solidFill>
              </a:rPr>
              <a:t>My Adidas</a:t>
            </a:r>
            <a:endParaRPr lang="nl-NL" dirty="0">
              <a:solidFill>
                <a:srgbClr val="C00000"/>
              </a:solidFill>
            </a:endParaRPr>
          </a:p>
        </p:txBody>
      </p:sp>
      <p:pic>
        <p:nvPicPr>
          <p:cNvPr id="4" name="Afbeelding 3" descr="run-dmc-adidas-originals-superstar-80s-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817" y="152718"/>
            <a:ext cx="3416144" cy="3782111"/>
          </a:xfrm>
          <a:prstGeom prst="rect">
            <a:avLst/>
          </a:prstGeom>
        </p:spPr>
      </p:pic>
      <p:pic>
        <p:nvPicPr>
          <p:cNvPr id="5" name="Afbeelding 4" descr="d911a801e0ea91b5d0e9ad990a9f639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3846" y="4127494"/>
            <a:ext cx="1606952" cy="1923938"/>
          </a:xfrm>
          <a:prstGeom prst="rect">
            <a:avLst/>
          </a:prstGeom>
        </p:spPr>
      </p:pic>
      <p:pic>
        <p:nvPicPr>
          <p:cNvPr id="6" name="Afbeelding 5">
            <a:extLst>
              <a:ext uri="{FF2B5EF4-FFF2-40B4-BE49-F238E27FC236}">
                <a16:creationId xmlns:a16="http://schemas.microsoft.com/office/drawing/2014/main" id="{8FFEA12D-5090-8641-B8A4-C989D0DEC6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6817" y="4127494"/>
            <a:ext cx="1612900" cy="1257300"/>
          </a:xfrm>
          <a:prstGeom prst="rect">
            <a:avLst/>
          </a:prstGeom>
        </p:spPr>
      </p:pic>
      <p:sp>
        <p:nvSpPr>
          <p:cNvPr id="9" name="Rectangle 2">
            <a:extLst>
              <a:ext uri="{FF2B5EF4-FFF2-40B4-BE49-F238E27FC236}">
                <a16:creationId xmlns:a16="http://schemas.microsoft.com/office/drawing/2014/main" id="{7732A24F-6B44-AF46-B5D3-DCCAA979F892}"/>
              </a:ext>
            </a:extLst>
          </p:cNvPr>
          <p:cNvSpPr txBox="1">
            <a:spLocks noChangeArrowheads="1"/>
          </p:cNvSpPr>
          <p:nvPr/>
        </p:nvSpPr>
        <p:spPr>
          <a:xfrm>
            <a:off x="489031" y="31939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1. HIP HOP</a:t>
            </a:r>
          </a:p>
        </p:txBody>
      </p:sp>
      <p:sp>
        <p:nvSpPr>
          <p:cNvPr id="10" name="Rechthoek 9">
            <a:extLst>
              <a:ext uri="{FF2B5EF4-FFF2-40B4-BE49-F238E27FC236}">
                <a16:creationId xmlns:a16="http://schemas.microsoft.com/office/drawing/2014/main" id="{ECF896B9-4DC2-2549-9A58-C495F12C82F2}"/>
              </a:ext>
            </a:extLst>
          </p:cNvPr>
          <p:cNvSpPr/>
          <p:nvPr/>
        </p:nvSpPr>
        <p:spPr>
          <a:xfrm>
            <a:off x="489031" y="1405523"/>
            <a:ext cx="2518638" cy="523220"/>
          </a:xfrm>
          <a:prstGeom prst="rect">
            <a:avLst/>
          </a:prstGeom>
        </p:spPr>
        <p:txBody>
          <a:bodyPr wrap="none">
            <a:spAutoFit/>
          </a:bodyPr>
          <a:lstStyle/>
          <a:p>
            <a:pPr>
              <a:defRPr/>
            </a:pPr>
            <a:r>
              <a:rPr lang="nl-NL" sz="2800" b="1">
                <a:solidFill>
                  <a:srgbClr val="C00000"/>
                </a:solidFill>
                <a:latin typeface="Arial"/>
                <a:cs typeface="Arial"/>
              </a:rPr>
              <a:t>COMMERCIE </a:t>
            </a:r>
          </a:p>
        </p:txBody>
      </p:sp>
    </p:spTree>
    <p:extLst>
      <p:ext uri="{BB962C8B-B14F-4D97-AF65-F5344CB8AC3E}">
        <p14:creationId xmlns:p14="http://schemas.microsoft.com/office/powerpoint/2010/main" val="411890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AFED02D-34DB-B547-A9F5-9FE1F86570D4}"/>
              </a:ext>
            </a:extLst>
          </p:cNvPr>
          <p:cNvSpPr txBox="1">
            <a:spLocks noChangeArrowheads="1"/>
          </p:cNvSpPr>
          <p:nvPr/>
        </p:nvSpPr>
        <p:spPr>
          <a:xfrm>
            <a:off x="419583" y="8572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1. HIP HOP</a:t>
            </a:r>
          </a:p>
        </p:txBody>
      </p:sp>
      <p:sp>
        <p:nvSpPr>
          <p:cNvPr id="7" name="Rechthoek 6">
            <a:extLst>
              <a:ext uri="{FF2B5EF4-FFF2-40B4-BE49-F238E27FC236}">
                <a16:creationId xmlns:a16="http://schemas.microsoft.com/office/drawing/2014/main" id="{B6879ED3-EC27-F942-B6D3-48782C7BBB6D}"/>
              </a:ext>
            </a:extLst>
          </p:cNvPr>
          <p:cNvSpPr/>
          <p:nvPr/>
        </p:nvSpPr>
        <p:spPr>
          <a:xfrm>
            <a:off x="450738" y="1178638"/>
            <a:ext cx="2839239" cy="523220"/>
          </a:xfrm>
          <a:prstGeom prst="rect">
            <a:avLst/>
          </a:prstGeom>
        </p:spPr>
        <p:txBody>
          <a:bodyPr wrap="none">
            <a:spAutoFit/>
          </a:bodyPr>
          <a:lstStyle/>
          <a:p>
            <a:pPr>
              <a:defRPr/>
            </a:pPr>
            <a:r>
              <a:rPr lang="nl-NL" sz="2800" b="1" dirty="0">
                <a:solidFill>
                  <a:srgbClr val="C00000"/>
                </a:solidFill>
                <a:latin typeface="Arial"/>
                <a:cs typeface="Arial"/>
              </a:rPr>
              <a:t>BREAKDANCE </a:t>
            </a:r>
          </a:p>
        </p:txBody>
      </p:sp>
      <p:sp>
        <p:nvSpPr>
          <p:cNvPr id="5" name="Rechthoek 4">
            <a:extLst>
              <a:ext uri="{FF2B5EF4-FFF2-40B4-BE49-F238E27FC236}">
                <a16:creationId xmlns:a16="http://schemas.microsoft.com/office/drawing/2014/main" id="{41358EB9-7631-7345-946D-6136DA883546}"/>
              </a:ext>
            </a:extLst>
          </p:cNvPr>
          <p:cNvSpPr/>
          <p:nvPr/>
        </p:nvSpPr>
        <p:spPr>
          <a:xfrm>
            <a:off x="419583" y="1933607"/>
            <a:ext cx="8388462" cy="4524315"/>
          </a:xfrm>
          <a:prstGeom prst="rect">
            <a:avLst/>
          </a:prstGeom>
        </p:spPr>
        <p:txBody>
          <a:bodyPr wrap="square">
            <a:spAutoFit/>
          </a:bodyPr>
          <a:lstStyle/>
          <a:p>
            <a:r>
              <a:rPr lang="nl-NL" sz="1600" dirty="0" err="1">
                <a:solidFill>
                  <a:srgbClr val="000000"/>
                </a:solidFill>
              </a:rPr>
              <a:t>breaking</a:t>
            </a:r>
            <a:r>
              <a:rPr lang="nl-NL" sz="1600" dirty="0">
                <a:solidFill>
                  <a:srgbClr val="000000"/>
                </a:solidFill>
              </a:rPr>
              <a:t> of </a:t>
            </a:r>
            <a:r>
              <a:rPr lang="nl-NL" sz="1600" dirty="0" err="1">
                <a:solidFill>
                  <a:srgbClr val="000000"/>
                </a:solidFill>
              </a:rPr>
              <a:t>bboying</a:t>
            </a:r>
            <a:r>
              <a:rPr lang="nl-NL" sz="1600" dirty="0">
                <a:solidFill>
                  <a:srgbClr val="000000"/>
                </a:solidFill>
              </a:rPr>
              <a:t>: </a:t>
            </a:r>
            <a:r>
              <a:rPr lang="nl-NL" sz="1600" dirty="0"/>
              <a:t>elkaar uitdagen (‘</a:t>
            </a:r>
            <a:r>
              <a:rPr lang="nl-NL" sz="1600" dirty="0" err="1"/>
              <a:t>battle</a:t>
            </a:r>
            <a:r>
              <a:rPr lang="nl-NL" sz="1600" dirty="0"/>
              <a:t>’) en jezelf tonen in kring van dansers/publiek op straat </a:t>
            </a:r>
          </a:p>
          <a:p>
            <a:endParaRPr lang="nl-NL" sz="1600" dirty="0"/>
          </a:p>
          <a:p>
            <a:r>
              <a:rPr lang="nl-NL" sz="1600" dirty="0"/>
              <a:t>Alledaagse (oversized) kleding</a:t>
            </a:r>
            <a:endParaRPr lang="nl-NL" sz="1600" dirty="0">
              <a:solidFill>
                <a:srgbClr val="000000"/>
              </a:solidFill>
            </a:endParaRPr>
          </a:p>
          <a:p>
            <a:r>
              <a:rPr lang="nl-NL" sz="1600" dirty="0">
                <a:hlinkClick r:id="rId3"/>
              </a:rPr>
              <a:t>www.youtube.com/watch?time_continue=45&amp;v=-kT0HJhm5ck&amp;feature=emb_logo</a:t>
            </a:r>
            <a:endParaRPr lang="nl-NL" sz="1600" dirty="0"/>
          </a:p>
          <a:p>
            <a:endParaRPr lang="nl-NL" sz="1600" dirty="0">
              <a:solidFill>
                <a:srgbClr val="000000"/>
              </a:solidFill>
            </a:endParaRPr>
          </a:p>
          <a:p>
            <a:r>
              <a:rPr lang="nl-NL" sz="1600" b="1" dirty="0"/>
              <a:t>Kenmerken van Breakdance</a:t>
            </a:r>
          </a:p>
          <a:p>
            <a:pPr marL="285750" indent="-285750">
              <a:buFontTx/>
              <a:buChar char="-"/>
            </a:pPr>
            <a:r>
              <a:rPr lang="nl-NL" sz="1600" dirty="0"/>
              <a:t>individuele, solistische, geïmproviseerde dans</a:t>
            </a:r>
          </a:p>
          <a:p>
            <a:pPr marL="285750" indent="-285750">
              <a:buFontTx/>
              <a:buChar char="-"/>
            </a:pPr>
            <a:r>
              <a:rPr lang="nl-NL" sz="1600" dirty="0"/>
              <a:t>vier soorten moves:</a:t>
            </a:r>
          </a:p>
          <a:p>
            <a:pPr marL="742950" lvl="1" indent="-285750">
              <a:buFontTx/>
              <a:buChar char="-"/>
            </a:pPr>
            <a:r>
              <a:rPr lang="nl-NL" sz="1600" dirty="0"/>
              <a:t>top rock (staand)</a:t>
            </a:r>
          </a:p>
          <a:p>
            <a:pPr marL="742950" lvl="1" indent="-285750">
              <a:buFontTx/>
              <a:buChar char="-"/>
            </a:pPr>
            <a:r>
              <a:rPr lang="nl-NL" sz="1600" dirty="0" err="1"/>
              <a:t>footwork</a:t>
            </a:r>
            <a:r>
              <a:rPr lang="nl-NL" sz="1600" dirty="0"/>
              <a:t> (gehurkt)</a:t>
            </a:r>
          </a:p>
          <a:p>
            <a:pPr marL="742950" lvl="1" indent="-285750">
              <a:buFontTx/>
              <a:buChar char="-"/>
            </a:pPr>
            <a:r>
              <a:rPr lang="nl-NL" sz="1600" dirty="0"/>
              <a:t>Powermoves</a:t>
            </a:r>
          </a:p>
          <a:p>
            <a:pPr marL="742950" lvl="1" indent="-285750">
              <a:buFontTx/>
              <a:buChar char="-"/>
            </a:pPr>
            <a:r>
              <a:rPr lang="nl-NL" sz="1600" dirty="0" err="1"/>
              <a:t>freezes</a:t>
            </a:r>
            <a:r>
              <a:rPr lang="nl-NL" sz="1600" dirty="0"/>
              <a:t> (poses).</a:t>
            </a:r>
          </a:p>
          <a:p>
            <a:pPr marL="285750" indent="-285750">
              <a:buFontTx/>
              <a:buChar char="-"/>
            </a:pPr>
            <a:r>
              <a:rPr lang="nl-NL" sz="1600" dirty="0"/>
              <a:t>draaien en steunen op ongewone steunpunten (zoals schouders of hoofd)</a:t>
            </a:r>
          </a:p>
          <a:p>
            <a:pPr marL="285750" indent="-285750">
              <a:buFontTx/>
              <a:buChar char="-"/>
            </a:pPr>
            <a:r>
              <a:rPr lang="nl-NL" sz="1600" dirty="0"/>
              <a:t>iedere danser beheerst bepaald repertoire ‘moves’</a:t>
            </a:r>
          </a:p>
          <a:p>
            <a:pPr marL="285750" indent="-285750">
              <a:buFontTx/>
              <a:buChar char="-"/>
            </a:pPr>
            <a:r>
              <a:rPr lang="nl-NL" sz="1600" dirty="0"/>
              <a:t>moves: </a:t>
            </a:r>
            <a:r>
              <a:rPr lang="nl-NL" sz="1600" dirty="0" err="1"/>
              <a:t>six</a:t>
            </a:r>
            <a:r>
              <a:rPr lang="nl-NL" sz="1600" dirty="0"/>
              <a:t> step, </a:t>
            </a:r>
            <a:r>
              <a:rPr lang="nl-NL" sz="1600" dirty="0" err="1"/>
              <a:t>turtle</a:t>
            </a:r>
            <a:r>
              <a:rPr lang="nl-NL" sz="1600" dirty="0"/>
              <a:t>, </a:t>
            </a:r>
            <a:r>
              <a:rPr lang="nl-NL" sz="1600" dirty="0" err="1"/>
              <a:t>headspin</a:t>
            </a:r>
            <a:r>
              <a:rPr lang="nl-NL" sz="1600" dirty="0"/>
              <a:t>, </a:t>
            </a:r>
            <a:r>
              <a:rPr lang="nl-NL" sz="1600" dirty="0" err="1"/>
              <a:t>windmill</a:t>
            </a:r>
            <a:r>
              <a:rPr lang="nl-NL" sz="1600" dirty="0"/>
              <a:t>, </a:t>
            </a:r>
            <a:r>
              <a:rPr lang="nl-NL" sz="1600" dirty="0" err="1"/>
              <a:t>swipe</a:t>
            </a:r>
            <a:r>
              <a:rPr lang="nl-NL" sz="1600" dirty="0"/>
              <a:t> en </a:t>
            </a:r>
            <a:r>
              <a:rPr lang="nl-NL" sz="1600" dirty="0" err="1"/>
              <a:t>flare</a:t>
            </a:r>
            <a:endParaRPr lang="nl-NL" sz="1600" dirty="0"/>
          </a:p>
          <a:p>
            <a:pPr marL="285750" indent="-285750">
              <a:buFontTx/>
              <a:buChar char="-"/>
            </a:pPr>
            <a:endParaRPr lang="nl-NL" sz="1600" dirty="0"/>
          </a:p>
          <a:p>
            <a:r>
              <a:rPr lang="nl-NL" sz="1600" dirty="0"/>
              <a:t>Leeft nog steeds wordt in 2024 mogelijk een Olympische sport</a:t>
            </a:r>
          </a:p>
        </p:txBody>
      </p:sp>
      <p:pic>
        <p:nvPicPr>
          <p:cNvPr id="8" name="Afbeelding 7">
            <a:extLst>
              <a:ext uri="{FF2B5EF4-FFF2-40B4-BE49-F238E27FC236}">
                <a16:creationId xmlns:a16="http://schemas.microsoft.com/office/drawing/2014/main" id="{EBA14604-8EC4-7A4C-9925-20ACA43F8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4983" y="235672"/>
            <a:ext cx="1071933" cy="1578665"/>
          </a:xfrm>
          <a:prstGeom prst="rect">
            <a:avLst/>
          </a:prstGeom>
        </p:spPr>
      </p:pic>
      <p:pic>
        <p:nvPicPr>
          <p:cNvPr id="11" name="Afbeelding 10">
            <a:extLst>
              <a:ext uri="{FF2B5EF4-FFF2-40B4-BE49-F238E27FC236}">
                <a16:creationId xmlns:a16="http://schemas.microsoft.com/office/drawing/2014/main" id="{AE5C5D57-10B8-FA41-ACBD-0E6A15215D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911" y="235672"/>
            <a:ext cx="2806516" cy="1578665"/>
          </a:xfrm>
          <a:prstGeom prst="rect">
            <a:avLst/>
          </a:prstGeom>
        </p:spPr>
      </p:pic>
    </p:spTree>
    <p:extLst>
      <p:ext uri="{BB962C8B-B14F-4D97-AF65-F5344CB8AC3E}">
        <p14:creationId xmlns:p14="http://schemas.microsoft.com/office/powerpoint/2010/main" val="303533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dirty="0"/>
              <a:t>2. Cross-Over</a:t>
            </a:r>
          </a:p>
        </p:txBody>
      </p:sp>
      <p:sp>
        <p:nvSpPr>
          <p:cNvPr id="3" name="Rechthoek 2">
            <a:extLst>
              <a:ext uri="{FF2B5EF4-FFF2-40B4-BE49-F238E27FC236}">
                <a16:creationId xmlns:a16="http://schemas.microsoft.com/office/drawing/2014/main" id="{16078878-EAD6-F24A-9847-36296A685CD8}"/>
              </a:ext>
            </a:extLst>
          </p:cNvPr>
          <p:cNvSpPr/>
          <p:nvPr/>
        </p:nvSpPr>
        <p:spPr>
          <a:xfrm>
            <a:off x="1738894" y="3302879"/>
            <a:ext cx="6847322" cy="369332"/>
          </a:xfrm>
          <a:prstGeom prst="rect">
            <a:avLst/>
          </a:prstGeom>
        </p:spPr>
        <p:txBody>
          <a:bodyPr wrap="square">
            <a:spAutoFit/>
          </a:bodyPr>
          <a:lstStyle/>
          <a:p>
            <a:r>
              <a:rPr lang="nl-NL">
                <a:latin typeface="Tahoma" charset="0"/>
                <a:ea typeface="ＭＳ Ｐゴシック" charset="0"/>
                <a:cs typeface="ＭＳ Ｐゴシック" charset="0"/>
              </a:rPr>
              <a:t>Postmodern: Plakken, knippen, citeren en lenen</a:t>
            </a:r>
            <a:endParaRPr lang="nl-NL" u="sng">
              <a:latin typeface="Tahoma" charset="0"/>
              <a:ea typeface="ＭＳ Ｐゴシック" charset="0"/>
              <a:cs typeface="ＭＳ Ｐゴシック" charset="0"/>
            </a:endParaRPr>
          </a:p>
        </p:txBody>
      </p:sp>
      <p:pic>
        <p:nvPicPr>
          <p:cNvPr id="5" name="Afbeelding 4">
            <a:extLst>
              <a:ext uri="{FF2B5EF4-FFF2-40B4-BE49-F238E27FC236}">
                <a16:creationId xmlns:a16="http://schemas.microsoft.com/office/drawing/2014/main" id="{03CC8737-4990-6743-AD3F-B71534E55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267" y="4365972"/>
            <a:ext cx="3944816" cy="2245511"/>
          </a:xfrm>
          <a:prstGeom prst="rect">
            <a:avLst/>
          </a:prstGeom>
        </p:spPr>
      </p:pic>
      <p:pic>
        <p:nvPicPr>
          <p:cNvPr id="6" name="Afbeelding 5">
            <a:extLst>
              <a:ext uri="{FF2B5EF4-FFF2-40B4-BE49-F238E27FC236}">
                <a16:creationId xmlns:a16="http://schemas.microsoft.com/office/drawing/2014/main" id="{17F63F56-9220-2540-943E-88A19EB8A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6472" y="4401683"/>
            <a:ext cx="3937000" cy="2209800"/>
          </a:xfrm>
          <a:prstGeom prst="rect">
            <a:avLst/>
          </a:prstGeom>
        </p:spPr>
      </p:pic>
    </p:spTree>
    <p:extLst>
      <p:ext uri="{BB962C8B-B14F-4D97-AF65-F5344CB8AC3E}">
        <p14:creationId xmlns:p14="http://schemas.microsoft.com/office/powerpoint/2010/main" val="173766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287E62-3010-9740-B132-00C8B9C03ED4}"/>
              </a:ext>
            </a:extLst>
          </p:cNvPr>
          <p:cNvSpPr txBox="1">
            <a:spLocks noChangeArrowheads="1"/>
          </p:cNvSpPr>
          <p:nvPr/>
        </p:nvSpPr>
        <p:spPr>
          <a:xfrm>
            <a:off x="489031" y="7670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2. Cross-over</a:t>
            </a:r>
          </a:p>
        </p:txBody>
      </p:sp>
      <p:sp>
        <p:nvSpPr>
          <p:cNvPr id="7" name="Rechthoek 6">
            <a:extLst>
              <a:ext uri="{FF2B5EF4-FFF2-40B4-BE49-F238E27FC236}">
                <a16:creationId xmlns:a16="http://schemas.microsoft.com/office/drawing/2014/main" id="{71144BD2-6769-6846-8DC9-E85A308C0223}"/>
              </a:ext>
            </a:extLst>
          </p:cNvPr>
          <p:cNvSpPr/>
          <p:nvPr/>
        </p:nvSpPr>
        <p:spPr>
          <a:xfrm>
            <a:off x="489031" y="1111920"/>
            <a:ext cx="1321196" cy="523220"/>
          </a:xfrm>
          <a:prstGeom prst="rect">
            <a:avLst/>
          </a:prstGeom>
        </p:spPr>
        <p:txBody>
          <a:bodyPr wrap="none">
            <a:spAutoFit/>
          </a:bodyPr>
          <a:lstStyle/>
          <a:p>
            <a:r>
              <a:rPr lang="nl-NL" sz="2800" b="1">
                <a:solidFill>
                  <a:srgbClr val="C00000"/>
                </a:solidFill>
                <a:latin typeface="Arial" panose="020B0604020202020204" pitchFamily="34" charset="0"/>
                <a:cs typeface="Arial" panose="020B0604020202020204" pitchFamily="34" charset="0"/>
              </a:rPr>
              <a:t>MIXEN</a:t>
            </a:r>
          </a:p>
        </p:txBody>
      </p:sp>
      <p:sp>
        <p:nvSpPr>
          <p:cNvPr id="10" name="Rechthoek 9">
            <a:extLst>
              <a:ext uri="{FF2B5EF4-FFF2-40B4-BE49-F238E27FC236}">
                <a16:creationId xmlns:a16="http://schemas.microsoft.com/office/drawing/2014/main" id="{FE315108-A909-7849-A029-8FD20A426ED9}"/>
              </a:ext>
            </a:extLst>
          </p:cNvPr>
          <p:cNvSpPr/>
          <p:nvPr/>
        </p:nvSpPr>
        <p:spPr>
          <a:xfrm>
            <a:off x="489031" y="1982387"/>
            <a:ext cx="3920923" cy="4278094"/>
          </a:xfrm>
          <a:prstGeom prst="rect">
            <a:avLst/>
          </a:prstGeom>
        </p:spPr>
        <p:txBody>
          <a:bodyPr wrap="square">
            <a:spAutoFit/>
          </a:bodyPr>
          <a:lstStyle/>
          <a:p>
            <a:r>
              <a:rPr lang="nl-NL" sz="1600" b="1" dirty="0"/>
              <a:t>Mixen van Stijlen: </a:t>
            </a:r>
          </a:p>
          <a:p>
            <a:endParaRPr lang="nl-NL" sz="1600" b="1" dirty="0"/>
          </a:p>
          <a:p>
            <a:r>
              <a:rPr lang="nl-NL" sz="1600" b="1" dirty="0"/>
              <a:t>Diverse genres:</a:t>
            </a:r>
          </a:p>
          <a:p>
            <a:r>
              <a:rPr lang="nl-NL" sz="1600" dirty="0"/>
              <a:t>rap en hardrock</a:t>
            </a:r>
          </a:p>
          <a:p>
            <a:r>
              <a:rPr lang="nl-NL" sz="1600" dirty="0"/>
              <a:t>RUN-DMC - Walk </a:t>
            </a:r>
            <a:r>
              <a:rPr lang="nl-NL" sz="1600" dirty="0" err="1"/>
              <a:t>This</a:t>
            </a:r>
            <a:r>
              <a:rPr lang="nl-NL" sz="1600" dirty="0"/>
              <a:t> Way (Video)</a:t>
            </a:r>
          </a:p>
          <a:p>
            <a:endParaRPr lang="nl-NL" sz="1600" dirty="0"/>
          </a:p>
          <a:p>
            <a:r>
              <a:rPr lang="pl-PL" sz="1600" dirty="0">
                <a:hlinkClick r:id="rId3"/>
              </a:rPr>
              <a:t>http://www.youtube.com/watch?v=4B_UYYPb-Gk</a:t>
            </a:r>
            <a:endParaRPr lang="pl-PL" sz="1600" dirty="0"/>
          </a:p>
          <a:p>
            <a:endParaRPr lang="pl-PL" sz="1600" dirty="0"/>
          </a:p>
          <a:p>
            <a:endParaRPr lang="pl-PL" sz="1600" dirty="0"/>
          </a:p>
          <a:p>
            <a:r>
              <a:rPr lang="pl-PL" sz="1600" dirty="0" err="1"/>
              <a:t>Diverse</a:t>
            </a:r>
            <a:r>
              <a:rPr lang="pl-PL" sz="1600" dirty="0"/>
              <a:t> </a:t>
            </a:r>
            <a:r>
              <a:rPr lang="pl-PL" sz="1600" dirty="0" err="1"/>
              <a:t>stijlen</a:t>
            </a:r>
            <a:r>
              <a:rPr lang="pl-PL" sz="1600" dirty="0"/>
              <a:t> </a:t>
            </a:r>
            <a:r>
              <a:rPr lang="pl-PL" sz="1600" dirty="0" err="1"/>
              <a:t>uit</a:t>
            </a:r>
            <a:r>
              <a:rPr lang="pl-PL" sz="1600" dirty="0"/>
              <a:t> </a:t>
            </a:r>
            <a:r>
              <a:rPr lang="pl-PL" sz="1600" dirty="0" err="1"/>
              <a:t>andere</a:t>
            </a:r>
            <a:r>
              <a:rPr lang="pl-PL" sz="1600" dirty="0"/>
              <a:t> </a:t>
            </a:r>
            <a:r>
              <a:rPr lang="pl-PL" sz="1600" dirty="0" err="1"/>
              <a:t>culturen</a:t>
            </a:r>
            <a:r>
              <a:rPr lang="pl-PL" sz="1600" dirty="0"/>
              <a:t>: </a:t>
            </a:r>
            <a:r>
              <a:rPr lang="pl-PL" sz="1600" dirty="0" err="1"/>
              <a:t>Etnische</a:t>
            </a:r>
            <a:r>
              <a:rPr lang="pl-PL" sz="1600" dirty="0"/>
              <a:t> cross </a:t>
            </a:r>
            <a:r>
              <a:rPr lang="pl-PL" sz="1600" dirty="0" err="1"/>
              <a:t>over</a:t>
            </a:r>
            <a:endParaRPr lang="pl-PL" sz="1600" dirty="0"/>
          </a:p>
          <a:p>
            <a:r>
              <a:rPr lang="nl-NL" sz="1600" dirty="0" err="1"/>
              <a:t>Annapurna</a:t>
            </a:r>
            <a:r>
              <a:rPr lang="nl-NL" sz="1600" dirty="0"/>
              <a:t> range</a:t>
            </a:r>
          </a:p>
          <a:p>
            <a:endParaRPr lang="pl-PL" sz="1600" dirty="0"/>
          </a:p>
          <a:p>
            <a:endParaRPr lang="pl-PL" sz="1600" dirty="0"/>
          </a:p>
          <a:p>
            <a:r>
              <a:rPr lang="nl-NL" sz="1600" dirty="0">
                <a:ea typeface="ＭＳ Ｐゴシック" charset="0"/>
                <a:cs typeface="ＭＳ Ｐゴシック" charset="0"/>
                <a:hlinkClick r:id="rId4"/>
              </a:rPr>
              <a:t>http://nl.youtube.com/watch?v=dbcrYwR0tg4</a:t>
            </a:r>
            <a:endParaRPr lang="nl-NL" sz="1600" dirty="0">
              <a:ea typeface="ＭＳ Ｐゴシック" charset="0"/>
              <a:cs typeface="ＭＳ Ｐゴシック" charset="0"/>
            </a:endParaRPr>
          </a:p>
        </p:txBody>
      </p:sp>
      <p:pic>
        <p:nvPicPr>
          <p:cNvPr id="11" name="Afbeelding 10">
            <a:extLst>
              <a:ext uri="{FF2B5EF4-FFF2-40B4-BE49-F238E27FC236}">
                <a16:creationId xmlns:a16="http://schemas.microsoft.com/office/drawing/2014/main" id="{F5527248-1799-BC41-837B-F6FAAD4CDC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48" y="1504972"/>
            <a:ext cx="4089400" cy="2298700"/>
          </a:xfrm>
          <a:prstGeom prst="rect">
            <a:avLst/>
          </a:prstGeom>
        </p:spPr>
      </p:pic>
    </p:spTree>
    <p:extLst>
      <p:ext uri="{BB962C8B-B14F-4D97-AF65-F5344CB8AC3E}">
        <p14:creationId xmlns:p14="http://schemas.microsoft.com/office/powerpoint/2010/main" val="55276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dirty="0"/>
              <a:t>3.DANCE</a:t>
            </a:r>
          </a:p>
        </p:txBody>
      </p:sp>
      <p:sp>
        <p:nvSpPr>
          <p:cNvPr id="4" name="Rechthoek 3">
            <a:extLst>
              <a:ext uri="{FF2B5EF4-FFF2-40B4-BE49-F238E27FC236}">
                <a16:creationId xmlns:a16="http://schemas.microsoft.com/office/drawing/2014/main" id="{28D47F6D-9789-784B-BEBE-F8EF05633252}"/>
              </a:ext>
            </a:extLst>
          </p:cNvPr>
          <p:cNvSpPr/>
          <p:nvPr/>
        </p:nvSpPr>
        <p:spPr>
          <a:xfrm>
            <a:off x="1729518" y="3314453"/>
            <a:ext cx="4870757" cy="369332"/>
          </a:xfrm>
          <a:prstGeom prst="rect">
            <a:avLst/>
          </a:prstGeom>
        </p:spPr>
        <p:txBody>
          <a:bodyPr wrap="none">
            <a:spAutoFit/>
          </a:bodyPr>
          <a:lstStyle/>
          <a:p>
            <a:r>
              <a:rPr lang="nl-NL"/>
              <a:t>Postmodern: nieuwe technieken, </a:t>
            </a:r>
            <a:r>
              <a:rPr lang="nl-NL" err="1"/>
              <a:t>electronica</a:t>
            </a:r>
            <a:endParaRPr lang="nl-NL"/>
          </a:p>
        </p:txBody>
      </p:sp>
      <p:pic>
        <p:nvPicPr>
          <p:cNvPr id="5" name="Afbeelding 4">
            <a:extLst>
              <a:ext uri="{FF2B5EF4-FFF2-40B4-BE49-F238E27FC236}">
                <a16:creationId xmlns:a16="http://schemas.microsoft.com/office/drawing/2014/main" id="{6A4BF127-88B9-5945-A271-842081340C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781" y="4366733"/>
            <a:ext cx="1650250" cy="2196198"/>
          </a:xfrm>
          <a:prstGeom prst="rect">
            <a:avLst/>
          </a:prstGeom>
        </p:spPr>
      </p:pic>
      <p:pic>
        <p:nvPicPr>
          <p:cNvPr id="6" name="Afbeelding 5">
            <a:extLst>
              <a:ext uri="{FF2B5EF4-FFF2-40B4-BE49-F238E27FC236}">
                <a16:creationId xmlns:a16="http://schemas.microsoft.com/office/drawing/2014/main" id="{EBB5BE90-5ADF-2942-BA86-842DA5954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87" y="4365045"/>
            <a:ext cx="3907353" cy="2197886"/>
          </a:xfrm>
          <a:prstGeom prst="rect">
            <a:avLst/>
          </a:prstGeom>
        </p:spPr>
      </p:pic>
      <p:pic>
        <p:nvPicPr>
          <p:cNvPr id="7" name="Afbeelding 6">
            <a:extLst>
              <a:ext uri="{FF2B5EF4-FFF2-40B4-BE49-F238E27FC236}">
                <a16:creationId xmlns:a16="http://schemas.microsoft.com/office/drawing/2014/main" id="{E363C1D8-1A59-A64C-B94C-4CBC9D3A75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2572" y="4365045"/>
            <a:ext cx="1612114" cy="2197886"/>
          </a:xfrm>
          <a:prstGeom prst="rect">
            <a:avLst/>
          </a:prstGeom>
        </p:spPr>
      </p:pic>
    </p:spTree>
    <p:extLst>
      <p:ext uri="{BB962C8B-B14F-4D97-AF65-F5344CB8AC3E}">
        <p14:creationId xmlns:p14="http://schemas.microsoft.com/office/powerpoint/2010/main" val="422703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3074485" y="2333407"/>
            <a:ext cx="5699125" cy="4114800"/>
          </a:xfrm>
        </p:spPr>
        <p:txBody>
          <a:bodyPr>
            <a:normAutofit/>
          </a:bodyPr>
          <a:lstStyle/>
          <a:p>
            <a:pPr marL="0" indent="0">
              <a:buNone/>
              <a:defRPr/>
            </a:pPr>
            <a:r>
              <a:rPr lang="nl-NL" sz="1600"/>
              <a:t>Muziek gemaakt met computers/synthesizers (mix bestaande muziek met synthesizer/drumcomputerbeats) </a:t>
            </a:r>
          </a:p>
          <a:p>
            <a:pPr>
              <a:buFontTx/>
              <a:buChar char="-"/>
              <a:defRPr/>
            </a:pPr>
            <a:r>
              <a:rPr lang="nl-NL" sz="1600"/>
              <a:t>Pioniers: Kraftwerk  jaren jaren ‘70 </a:t>
            </a:r>
            <a:r>
              <a:rPr lang="nl-NL" sz="1600" b="1"/>
              <a:t>gebruik synthesizer</a:t>
            </a:r>
          </a:p>
          <a:p>
            <a:pPr>
              <a:buFontTx/>
              <a:buChar char="-"/>
              <a:defRPr/>
            </a:pPr>
            <a:r>
              <a:rPr lang="nl-NL" sz="1600"/>
              <a:t>Jaren ’90: </a:t>
            </a:r>
            <a:r>
              <a:rPr lang="nl-NL" sz="1600" b="1"/>
              <a:t>House (feestmuziek, love </a:t>
            </a:r>
            <a:r>
              <a:rPr lang="nl-NL" sz="1600" b="1" err="1"/>
              <a:t>and</a:t>
            </a:r>
            <a:r>
              <a:rPr lang="nl-NL" sz="1600" b="1"/>
              <a:t> </a:t>
            </a:r>
            <a:r>
              <a:rPr lang="nl-NL" sz="1600" b="1" err="1"/>
              <a:t>peace</a:t>
            </a:r>
            <a:r>
              <a:rPr lang="nl-NL" sz="1600" b="1"/>
              <a:t>)</a:t>
            </a:r>
          </a:p>
          <a:p>
            <a:pPr>
              <a:buFontTx/>
              <a:buChar char="-"/>
              <a:defRPr/>
            </a:pPr>
            <a:r>
              <a:rPr lang="nl-NL" sz="1600"/>
              <a:t>Stijlen: </a:t>
            </a:r>
            <a:r>
              <a:rPr lang="nl-NL" sz="1600" b="1"/>
              <a:t>Techno, </a:t>
            </a:r>
            <a:r>
              <a:rPr lang="nl-NL" sz="1600" b="1" err="1"/>
              <a:t>ambient</a:t>
            </a:r>
            <a:r>
              <a:rPr lang="nl-NL" sz="1600" b="1"/>
              <a:t>, gabber, </a:t>
            </a:r>
            <a:r>
              <a:rPr lang="nl-NL" sz="1600" b="1" err="1"/>
              <a:t>mellow</a:t>
            </a:r>
            <a:endParaRPr lang="nl-NL" sz="1600" b="1"/>
          </a:p>
          <a:p>
            <a:pPr>
              <a:buFontTx/>
              <a:buChar char="-"/>
              <a:defRPr/>
            </a:pPr>
            <a:r>
              <a:rPr lang="nl-NL" sz="1600" b="1"/>
              <a:t>Dans</a:t>
            </a:r>
            <a:r>
              <a:rPr lang="nl-NL" sz="1600"/>
              <a:t>: houseparty’s, grootschalige dansfeesten</a:t>
            </a:r>
          </a:p>
          <a:p>
            <a:pPr>
              <a:buFontTx/>
              <a:buChar char="-"/>
              <a:defRPr/>
            </a:pPr>
            <a:r>
              <a:rPr lang="nl-NL" sz="1600" b="1"/>
              <a:t>Houseparty:  </a:t>
            </a:r>
            <a:r>
              <a:rPr lang="nl-NL" sz="1600"/>
              <a:t>Combinatie van lichteffecten, muziek, </a:t>
            </a:r>
            <a:r>
              <a:rPr lang="nl-NL" sz="1600" err="1"/>
              <a:t>videowalls</a:t>
            </a:r>
            <a:r>
              <a:rPr lang="nl-NL" sz="1600"/>
              <a:t>, decors, acts etc.</a:t>
            </a:r>
          </a:p>
          <a:p>
            <a:pPr>
              <a:buFontTx/>
              <a:buChar char="-"/>
              <a:defRPr/>
            </a:pPr>
            <a:r>
              <a:rPr lang="nl-NL" sz="1600" b="1"/>
              <a:t>DJ</a:t>
            </a:r>
            <a:r>
              <a:rPr lang="nl-NL" sz="1600"/>
              <a:t> is hoofdrolspeler: </a:t>
            </a:r>
            <a:r>
              <a:rPr lang="nl-NL" sz="1600" b="1"/>
              <a:t>sterrenstatus</a:t>
            </a:r>
          </a:p>
          <a:p>
            <a:pPr eaLnBrk="1" hangingPunct="1">
              <a:buFont typeface="Wingdings" pitchFamily="-106" charset="2"/>
              <a:buNone/>
              <a:defRPr/>
            </a:pPr>
            <a:r>
              <a:rPr lang="nl-NL" sz="1600" b="1">
                <a:hlinkClick r:id="rId2"/>
              </a:rPr>
              <a:t>http://www.youtube.com/watch?v=Ce56_Wc5B_4</a:t>
            </a:r>
            <a:endParaRPr lang="nl-NL" sz="1600" b="1"/>
          </a:p>
          <a:p>
            <a:pPr eaLnBrk="1" hangingPunct="1">
              <a:buFont typeface="Wingdings" pitchFamily="-106" charset="2"/>
              <a:buNone/>
              <a:defRPr/>
            </a:pPr>
            <a:endParaRPr lang="nl-NL" sz="1600" b="1"/>
          </a:p>
        </p:txBody>
      </p:sp>
      <p:pic>
        <p:nvPicPr>
          <p:cNvPr id="39940" name="Picture 5" descr="dj_tiesto_0321">
            <a:hlinkClick r:id="rId3"/>
          </p:cNvPr>
          <p:cNvPicPr>
            <a:picLocks noGrp="1" noChangeAspect="1" noChangeArrowheads="1"/>
          </p:cNvPicPr>
          <p:nvPr>
            <p:ph sz="half" idx="2"/>
          </p:nvPr>
        </p:nvPicPr>
        <p:blipFill>
          <a:blip r:embed="rId4"/>
          <a:srcRect/>
          <a:stretch>
            <a:fillRect/>
          </a:stretch>
        </p:blipFill>
        <p:spPr>
          <a:xfrm>
            <a:off x="489031" y="2333407"/>
            <a:ext cx="2376487" cy="1800225"/>
          </a:xfrm>
        </p:spPr>
      </p:pic>
      <p:sp>
        <p:nvSpPr>
          <p:cNvPr id="7" name="Rectangle 2">
            <a:extLst>
              <a:ext uri="{FF2B5EF4-FFF2-40B4-BE49-F238E27FC236}">
                <a16:creationId xmlns:a16="http://schemas.microsoft.com/office/drawing/2014/main" id="{6E428232-AE71-C940-8B86-512AA007FADD}"/>
              </a:ext>
            </a:extLst>
          </p:cNvPr>
          <p:cNvSpPr txBox="1">
            <a:spLocks noChangeArrowheads="1"/>
          </p:cNvSpPr>
          <p:nvPr/>
        </p:nvSpPr>
        <p:spPr>
          <a:xfrm>
            <a:off x="489031" y="31939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3. DANCE</a:t>
            </a:r>
          </a:p>
        </p:txBody>
      </p:sp>
      <p:sp>
        <p:nvSpPr>
          <p:cNvPr id="8" name="Rechthoek 7">
            <a:extLst>
              <a:ext uri="{FF2B5EF4-FFF2-40B4-BE49-F238E27FC236}">
                <a16:creationId xmlns:a16="http://schemas.microsoft.com/office/drawing/2014/main" id="{057C6DD9-1D77-6640-B141-B3FE7536C7C4}"/>
              </a:ext>
            </a:extLst>
          </p:cNvPr>
          <p:cNvSpPr/>
          <p:nvPr/>
        </p:nvSpPr>
        <p:spPr>
          <a:xfrm>
            <a:off x="489031" y="1405523"/>
            <a:ext cx="3116559" cy="523220"/>
          </a:xfrm>
          <a:prstGeom prst="rect">
            <a:avLst/>
          </a:prstGeom>
        </p:spPr>
        <p:txBody>
          <a:bodyPr wrap="none">
            <a:spAutoFit/>
          </a:bodyPr>
          <a:lstStyle/>
          <a:p>
            <a:pPr>
              <a:defRPr/>
            </a:pPr>
            <a:r>
              <a:rPr lang="nl-NL" sz="2800" b="1">
                <a:solidFill>
                  <a:srgbClr val="C00000"/>
                </a:solidFill>
                <a:latin typeface="Arial"/>
                <a:cs typeface="Arial"/>
              </a:rPr>
              <a:t>ELECTRONISCH </a:t>
            </a:r>
          </a:p>
        </p:txBody>
      </p:sp>
      <p:pic>
        <p:nvPicPr>
          <p:cNvPr id="5" name="Afbeelding 4">
            <a:extLst>
              <a:ext uri="{FF2B5EF4-FFF2-40B4-BE49-F238E27FC236}">
                <a16:creationId xmlns:a16="http://schemas.microsoft.com/office/drawing/2014/main" id="{BF511EEE-2AF7-5E48-8E83-F6E3D3BC7C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151" y="4286819"/>
            <a:ext cx="2380368" cy="1789889"/>
          </a:xfrm>
          <a:prstGeom prst="rect">
            <a:avLst/>
          </a:prstGeom>
        </p:spPr>
      </p:pic>
    </p:spTree>
    <p:extLst>
      <p:ext uri="{BB962C8B-B14F-4D97-AF65-F5344CB8AC3E}">
        <p14:creationId xmlns:p14="http://schemas.microsoft.com/office/powerpoint/2010/main" val="91466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dirty="0"/>
              <a:t>4. MTV</a:t>
            </a:r>
          </a:p>
        </p:txBody>
      </p:sp>
      <p:sp>
        <p:nvSpPr>
          <p:cNvPr id="5" name="Rechthoek 4">
            <a:extLst>
              <a:ext uri="{FF2B5EF4-FFF2-40B4-BE49-F238E27FC236}">
                <a16:creationId xmlns:a16="http://schemas.microsoft.com/office/drawing/2014/main" id="{364B299A-5F90-F54D-BA08-4D094C03E903}"/>
              </a:ext>
            </a:extLst>
          </p:cNvPr>
          <p:cNvSpPr/>
          <p:nvPr/>
        </p:nvSpPr>
        <p:spPr>
          <a:xfrm>
            <a:off x="1707266" y="3221581"/>
            <a:ext cx="4572000" cy="369332"/>
          </a:xfrm>
          <a:prstGeom prst="rect">
            <a:avLst/>
          </a:prstGeom>
        </p:spPr>
        <p:txBody>
          <a:bodyPr>
            <a:spAutoFit/>
          </a:bodyPr>
          <a:lstStyle/>
          <a:p>
            <a:r>
              <a:rPr lang="nl-NL"/>
              <a:t>Videoclips</a:t>
            </a:r>
          </a:p>
        </p:txBody>
      </p:sp>
      <p:pic>
        <p:nvPicPr>
          <p:cNvPr id="6" name="Afbeelding 5">
            <a:extLst>
              <a:ext uri="{FF2B5EF4-FFF2-40B4-BE49-F238E27FC236}">
                <a16:creationId xmlns:a16="http://schemas.microsoft.com/office/drawing/2014/main" id="{8B1A0FF7-8E10-034A-B9B4-6F72860596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5303" y="1117272"/>
            <a:ext cx="4430913" cy="3628464"/>
          </a:xfrm>
          <a:prstGeom prst="rect">
            <a:avLst/>
          </a:prstGeom>
        </p:spPr>
      </p:pic>
    </p:spTree>
    <p:extLst>
      <p:ext uri="{BB962C8B-B14F-4D97-AF65-F5344CB8AC3E}">
        <p14:creationId xmlns:p14="http://schemas.microsoft.com/office/powerpoint/2010/main" val="87707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73542" y="2043627"/>
            <a:ext cx="4507808" cy="4050792"/>
          </a:xfrm>
        </p:spPr>
        <p:txBody>
          <a:bodyPr/>
          <a:lstStyle/>
          <a:p>
            <a:pPr marL="0" indent="0">
              <a:buNone/>
            </a:pPr>
            <a:r>
              <a:rPr lang="nl-NL" b="1" dirty="0"/>
              <a:t>Mediatechniek </a:t>
            </a:r>
            <a:r>
              <a:rPr lang="nl-NL" b="1"/>
              <a:t>innoveert jaren ‘80</a:t>
            </a:r>
            <a:endParaRPr lang="nl-NL" b="1" dirty="0"/>
          </a:p>
          <a:p>
            <a:r>
              <a:rPr lang="nl-NL" dirty="0"/>
              <a:t>1981 ontstaan MTV: </a:t>
            </a:r>
            <a:r>
              <a:rPr lang="nl-NL" dirty="0">
                <a:hlinkClick r:id="rId2"/>
              </a:rPr>
              <a:t>https://www.youtube.com/watch?v=XBf0yJVMSzI</a:t>
            </a:r>
            <a:endParaRPr lang="nl-NL" dirty="0"/>
          </a:p>
          <a:p>
            <a:r>
              <a:rPr lang="nl-NL" dirty="0"/>
              <a:t>1987 MTV Europe</a:t>
            </a:r>
          </a:p>
          <a:p>
            <a:r>
              <a:rPr lang="nl-NL" dirty="0" err="1"/>
              <a:t>Vj’s</a:t>
            </a:r>
            <a:endParaRPr lang="nl-NL" dirty="0"/>
          </a:p>
          <a:p>
            <a:r>
              <a:rPr lang="nl-NL" dirty="0"/>
              <a:t>MTV – 24 uurs zender (</a:t>
            </a:r>
            <a:r>
              <a:rPr lang="nl-NL" dirty="0" err="1"/>
              <a:t>nonstop</a:t>
            </a:r>
            <a:r>
              <a:rPr lang="nl-NL" dirty="0"/>
              <a:t> uitzenden van videoclips)</a:t>
            </a:r>
          </a:p>
          <a:p>
            <a:r>
              <a:rPr lang="nl-NL" dirty="0"/>
              <a:t>Muziek wordt behang</a:t>
            </a:r>
          </a:p>
          <a:p>
            <a:r>
              <a:rPr lang="nl-NL" dirty="0" err="1"/>
              <a:t>Awards</a:t>
            </a:r>
            <a:endParaRPr lang="nl-NL" dirty="0"/>
          </a:p>
          <a:p>
            <a:endParaRPr lang="nl-NL" dirty="0"/>
          </a:p>
          <a:p>
            <a:endParaRPr lang="nl-NL" dirty="0"/>
          </a:p>
          <a:p>
            <a:endParaRPr lang="nl-NL" dirty="0"/>
          </a:p>
          <a:p>
            <a:endParaRPr lang="nl-NL" dirty="0"/>
          </a:p>
        </p:txBody>
      </p:sp>
      <p:sp>
        <p:nvSpPr>
          <p:cNvPr id="4" name="Tekstvak 3"/>
          <p:cNvSpPr txBox="1"/>
          <p:nvPr/>
        </p:nvSpPr>
        <p:spPr>
          <a:xfrm>
            <a:off x="7306502" y="3131110"/>
            <a:ext cx="184666" cy="369332"/>
          </a:xfrm>
          <a:prstGeom prst="rect">
            <a:avLst/>
          </a:prstGeom>
          <a:noFill/>
        </p:spPr>
        <p:txBody>
          <a:bodyPr wrap="none" rtlCol="0">
            <a:spAutoFit/>
          </a:bodyPr>
          <a:lstStyle/>
          <a:p>
            <a:endParaRPr lang="nl-NL"/>
          </a:p>
        </p:txBody>
      </p:sp>
      <p:sp>
        <p:nvSpPr>
          <p:cNvPr id="5" name="Rectangle 2">
            <a:extLst>
              <a:ext uri="{FF2B5EF4-FFF2-40B4-BE49-F238E27FC236}">
                <a16:creationId xmlns:a16="http://schemas.microsoft.com/office/drawing/2014/main" id="{64E01810-D9E0-ED4B-BF9A-D4C357F45F66}"/>
              </a:ext>
            </a:extLst>
          </p:cNvPr>
          <p:cNvSpPr txBox="1">
            <a:spLocks noChangeArrowheads="1"/>
          </p:cNvSpPr>
          <p:nvPr/>
        </p:nvSpPr>
        <p:spPr>
          <a:xfrm>
            <a:off x="489031" y="319399"/>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4. MTV</a:t>
            </a:r>
          </a:p>
        </p:txBody>
      </p:sp>
      <p:pic>
        <p:nvPicPr>
          <p:cNvPr id="9" name="Afbeelding 8">
            <a:extLst>
              <a:ext uri="{FF2B5EF4-FFF2-40B4-BE49-F238E27FC236}">
                <a16:creationId xmlns:a16="http://schemas.microsoft.com/office/drawing/2014/main" id="{23503689-462E-B54A-984D-0FCAA42889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844" y="2141316"/>
            <a:ext cx="3350779" cy="3188825"/>
          </a:xfrm>
          <a:prstGeom prst="rect">
            <a:avLst/>
          </a:prstGeom>
        </p:spPr>
      </p:pic>
      <p:sp>
        <p:nvSpPr>
          <p:cNvPr id="10" name="Rechthoek 9">
            <a:extLst>
              <a:ext uri="{FF2B5EF4-FFF2-40B4-BE49-F238E27FC236}">
                <a16:creationId xmlns:a16="http://schemas.microsoft.com/office/drawing/2014/main" id="{2F48558D-EDDD-C746-9EAB-9A185BEAC273}"/>
              </a:ext>
            </a:extLst>
          </p:cNvPr>
          <p:cNvSpPr/>
          <p:nvPr/>
        </p:nvSpPr>
        <p:spPr>
          <a:xfrm>
            <a:off x="489031" y="1405523"/>
            <a:ext cx="2145011" cy="523220"/>
          </a:xfrm>
          <a:prstGeom prst="rect">
            <a:avLst/>
          </a:prstGeom>
        </p:spPr>
        <p:txBody>
          <a:bodyPr wrap="none">
            <a:spAutoFit/>
          </a:bodyPr>
          <a:lstStyle/>
          <a:p>
            <a:pPr>
              <a:defRPr/>
            </a:pPr>
            <a:r>
              <a:rPr lang="nl-NL" sz="2800" b="1">
                <a:solidFill>
                  <a:srgbClr val="C00000"/>
                </a:solidFill>
                <a:latin typeface="Arial"/>
                <a:cs typeface="Arial"/>
              </a:rPr>
              <a:t>NON STOP </a:t>
            </a:r>
          </a:p>
        </p:txBody>
      </p:sp>
      <p:pic>
        <p:nvPicPr>
          <p:cNvPr id="11" name="Tijdelijke aanduiding voor inhoud 3" descr="gaga-meat-576x500.jpg">
            <a:extLst>
              <a:ext uri="{FF2B5EF4-FFF2-40B4-BE49-F238E27FC236}">
                <a16:creationId xmlns:a16="http://schemas.microsoft.com/office/drawing/2014/main" id="{DD95030F-3B43-4342-9055-6D46F768D1A2}"/>
              </a:ext>
            </a:extLst>
          </p:cNvPr>
          <p:cNvPicPr>
            <a:picLocks noChangeAspect="1"/>
          </p:cNvPicPr>
          <p:nvPr/>
        </p:nvPicPr>
        <p:blipFill>
          <a:blip r:embed="rId5" cstate="email">
            <a:extLst>
              <a:ext uri="{28A0092B-C50C-407E-A947-70E740481C1C}">
                <a14:useLocalDpi xmlns:a14="http://schemas.microsoft.com/office/drawing/2010/main"/>
              </a:ext>
            </a:extLst>
          </a:blip>
          <a:srcRect l="-28920" r="-28920"/>
          <a:stretch>
            <a:fillRect/>
          </a:stretch>
        </p:blipFill>
        <p:spPr>
          <a:xfrm>
            <a:off x="6409812" y="451483"/>
            <a:ext cx="2445946" cy="1345176"/>
          </a:xfrm>
          <a:prstGeom prst="rect">
            <a:avLst/>
          </a:prstGeom>
        </p:spPr>
      </p:pic>
      <p:pic>
        <p:nvPicPr>
          <p:cNvPr id="12" name="Afbeelding 11" descr="Madonna, Britney Spears, Christina Aguilera kiss.jpg">
            <a:extLst>
              <a:ext uri="{FF2B5EF4-FFF2-40B4-BE49-F238E27FC236}">
                <a16:creationId xmlns:a16="http://schemas.microsoft.com/office/drawing/2014/main" id="{7DFE9191-8562-6240-80D9-7FFA280A84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9620" y="451483"/>
            <a:ext cx="1548354" cy="1345176"/>
          </a:xfrm>
          <a:prstGeom prst="rect">
            <a:avLst/>
          </a:prstGeom>
        </p:spPr>
      </p:pic>
    </p:spTree>
    <p:extLst>
      <p:ext uri="{BB962C8B-B14F-4D97-AF65-F5344CB8AC3E}">
        <p14:creationId xmlns:p14="http://schemas.microsoft.com/office/powerpoint/2010/main" val="426775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799" y="2121408"/>
            <a:ext cx="8203557" cy="4050792"/>
          </a:xfrm>
        </p:spPr>
        <p:txBody>
          <a:bodyPr/>
          <a:lstStyle/>
          <a:p>
            <a:r>
              <a:rPr lang="nl-NL" sz="1800"/>
              <a:t>Belangrijk voor populariteit artiest</a:t>
            </a:r>
          </a:p>
          <a:p>
            <a:r>
              <a:rPr lang="nl-NL" sz="1800" u="sng"/>
              <a:t>Imago artiest </a:t>
            </a:r>
            <a:r>
              <a:rPr lang="nl-NL" sz="1800"/>
              <a:t>– opvallen uiterlijk/kleding</a:t>
            </a:r>
          </a:p>
          <a:p>
            <a:r>
              <a:rPr lang="nl-NL" sz="1800"/>
              <a:t>Snelle montage, stroom van beelden</a:t>
            </a:r>
          </a:p>
          <a:p>
            <a:r>
              <a:rPr lang="nl-NL" sz="1800"/>
              <a:t>Gericht op buitenkant (ontsnappen aan dagelijkse realiteit)</a:t>
            </a:r>
          </a:p>
          <a:p>
            <a:r>
              <a:rPr lang="nl-NL" sz="1800"/>
              <a:t>Bereiken groot publiek – de hele wereld</a:t>
            </a:r>
          </a:p>
          <a:p>
            <a:r>
              <a:rPr lang="nl-NL" sz="1800"/>
              <a:t>Originaliteit = aandacht</a:t>
            </a:r>
          </a:p>
          <a:p>
            <a:endParaRPr lang="nl-NL" sz="1800"/>
          </a:p>
          <a:p>
            <a:endParaRPr lang="nl-NL"/>
          </a:p>
        </p:txBody>
      </p:sp>
      <p:sp>
        <p:nvSpPr>
          <p:cNvPr id="4" name="Rectangle 2">
            <a:extLst>
              <a:ext uri="{FF2B5EF4-FFF2-40B4-BE49-F238E27FC236}">
                <a16:creationId xmlns:a16="http://schemas.microsoft.com/office/drawing/2014/main" id="{5A5EEEC0-85DD-8043-B7C2-DAE62649C124}"/>
              </a:ext>
            </a:extLst>
          </p:cNvPr>
          <p:cNvSpPr txBox="1">
            <a:spLocks noChangeArrowheads="1"/>
          </p:cNvSpPr>
          <p:nvPr/>
        </p:nvSpPr>
        <p:spPr>
          <a:xfrm>
            <a:off x="685800" y="11105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4. MTV</a:t>
            </a:r>
          </a:p>
        </p:txBody>
      </p:sp>
      <p:sp>
        <p:nvSpPr>
          <p:cNvPr id="7" name="Rechthoek 6">
            <a:extLst>
              <a:ext uri="{FF2B5EF4-FFF2-40B4-BE49-F238E27FC236}">
                <a16:creationId xmlns:a16="http://schemas.microsoft.com/office/drawing/2014/main" id="{97C87A2D-3271-1F44-999B-C0CA23DA1C55}"/>
              </a:ext>
            </a:extLst>
          </p:cNvPr>
          <p:cNvSpPr/>
          <p:nvPr/>
        </p:nvSpPr>
        <p:spPr>
          <a:xfrm>
            <a:off x="685800" y="1397683"/>
            <a:ext cx="2117887" cy="523220"/>
          </a:xfrm>
          <a:prstGeom prst="rect">
            <a:avLst/>
          </a:prstGeom>
        </p:spPr>
        <p:txBody>
          <a:bodyPr wrap="none">
            <a:spAutoFit/>
          </a:bodyPr>
          <a:lstStyle/>
          <a:p>
            <a:pPr>
              <a:defRPr/>
            </a:pPr>
            <a:r>
              <a:rPr lang="nl-NL" sz="2800" b="1">
                <a:solidFill>
                  <a:srgbClr val="C00000"/>
                </a:solidFill>
                <a:latin typeface="Arial"/>
                <a:cs typeface="Arial"/>
              </a:rPr>
              <a:t>VIDEOCLIP</a:t>
            </a:r>
          </a:p>
        </p:txBody>
      </p:sp>
      <p:pic>
        <p:nvPicPr>
          <p:cNvPr id="8" name="Afbeelding 7">
            <a:extLst>
              <a:ext uri="{FF2B5EF4-FFF2-40B4-BE49-F238E27FC236}">
                <a16:creationId xmlns:a16="http://schemas.microsoft.com/office/drawing/2014/main" id="{DE60C6A8-F8BF-0546-9CCD-C949049C13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3833" y="4756536"/>
            <a:ext cx="4003735" cy="2001868"/>
          </a:xfrm>
          <a:prstGeom prst="rect">
            <a:avLst/>
          </a:prstGeom>
        </p:spPr>
      </p:pic>
    </p:spTree>
    <p:extLst>
      <p:ext uri="{BB962C8B-B14F-4D97-AF65-F5344CB8AC3E}">
        <p14:creationId xmlns:p14="http://schemas.microsoft.com/office/powerpoint/2010/main" val="244122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2C899-B3B5-7E4E-A3FC-C51DB9804892}"/>
              </a:ext>
            </a:extLst>
          </p:cNvPr>
          <p:cNvSpPr>
            <a:spLocks noGrp="1"/>
          </p:cNvSpPr>
          <p:nvPr>
            <p:ph type="title"/>
          </p:nvPr>
        </p:nvSpPr>
        <p:spPr/>
        <p:txBody>
          <a:bodyPr/>
          <a:lstStyle/>
          <a:p>
            <a:r>
              <a:rPr lang="nl-NL" dirty="0" err="1"/>
              <a:t>Antwoord:maximumscore</a:t>
            </a:r>
            <a:r>
              <a:rPr lang="nl-NL" dirty="0"/>
              <a:t> 3 </a:t>
            </a:r>
          </a:p>
        </p:txBody>
      </p:sp>
      <p:sp>
        <p:nvSpPr>
          <p:cNvPr id="3" name="Tijdelijke aanduiding voor inhoud 2">
            <a:extLst>
              <a:ext uri="{FF2B5EF4-FFF2-40B4-BE49-F238E27FC236}">
                <a16:creationId xmlns:a16="http://schemas.microsoft.com/office/drawing/2014/main" id="{FC80BE61-C3BA-6E4E-8C86-644FF54BBE73}"/>
              </a:ext>
            </a:extLst>
          </p:cNvPr>
          <p:cNvSpPr>
            <a:spLocks noGrp="1"/>
          </p:cNvSpPr>
          <p:nvPr>
            <p:ph idx="1"/>
          </p:nvPr>
        </p:nvSpPr>
        <p:spPr/>
        <p:txBody>
          <a:bodyPr>
            <a:normAutofit fontScale="70000" lnSpcReduction="20000"/>
          </a:bodyPr>
          <a:lstStyle/>
          <a:p>
            <a:pPr marL="0" indent="0">
              <a:buNone/>
            </a:pPr>
            <a:r>
              <a:rPr lang="nl-NL" b="1" u="sng" dirty="0"/>
              <a:t>• twee van de volgende: 2p</a:t>
            </a:r>
          </a:p>
          <a:p>
            <a:pPr marL="0" indent="0">
              <a:buNone/>
            </a:pPr>
            <a:r>
              <a:rPr lang="nl-NL" dirty="0"/>
              <a:t> − </a:t>
            </a:r>
            <a:r>
              <a:rPr lang="nl-NL" dirty="0" err="1"/>
              <a:t>Ziggy</a:t>
            </a:r>
            <a:r>
              <a:rPr lang="nl-NL" dirty="0"/>
              <a:t> is een man die vrouwelijk aandoet doordat hij zijn haar heeft geverfd en/of make-up draagt (over een gladgeschoren gezicht) wat destijds over het algemeen alleen vrouwen deden. </a:t>
            </a:r>
          </a:p>
          <a:p>
            <a:pPr marL="0" indent="0">
              <a:buNone/>
            </a:pPr>
            <a:r>
              <a:rPr lang="nl-NL" dirty="0"/>
              <a:t>− Hij heeft een ‘</a:t>
            </a:r>
            <a:r>
              <a:rPr lang="nl-NL" dirty="0" err="1"/>
              <a:t>unisex</a:t>
            </a:r>
            <a:r>
              <a:rPr lang="nl-NL" dirty="0"/>
              <a:t>’ kapsel dat zowel bij mannen als bij vrouwen in de mode was. </a:t>
            </a:r>
          </a:p>
          <a:p>
            <a:pPr marL="0" indent="0">
              <a:buNone/>
            </a:pPr>
            <a:r>
              <a:rPr lang="nl-NL" dirty="0"/>
              <a:t>− Hij draagt een strak glitterpak dat in die tijd ook door vrouwen werd gedragen en/of het strakke pak toont een lichaam dat niet uitgesproken mannelijk of vrouwelijk is. </a:t>
            </a:r>
          </a:p>
          <a:p>
            <a:pPr marL="0" indent="0">
              <a:buNone/>
            </a:pPr>
            <a:r>
              <a:rPr lang="nl-NL" dirty="0"/>
              <a:t>− Zijn act / mimiek / bewegingen zijn niet uitgesproken mannelijk of vrouwelijk: hij slaat bijvoorbeeld glimlachend een arm om de man naast hem en flirt dan zoals een vrouw zou doen. </a:t>
            </a:r>
          </a:p>
          <a:p>
            <a:pPr marL="0" indent="0">
              <a:buNone/>
            </a:pPr>
            <a:r>
              <a:rPr lang="nl-NL" dirty="0"/>
              <a:t>− Als man zingt hij met een hoge (vrouwelijke) stem. Opmerking Als één antwoord juist is, 1 scorepunt toekennen. </a:t>
            </a:r>
          </a:p>
          <a:p>
            <a:pPr marL="0" indent="0">
              <a:buNone/>
            </a:pPr>
            <a:endParaRPr lang="nl-NL" dirty="0"/>
          </a:p>
          <a:p>
            <a:pPr marL="0" indent="0">
              <a:buNone/>
            </a:pPr>
            <a:r>
              <a:rPr lang="nl-NL" b="1" u="sng" dirty="0"/>
              <a:t>• Ophef: 1p</a:t>
            </a:r>
          </a:p>
          <a:p>
            <a:pPr marL="0" indent="0">
              <a:buNone/>
            </a:pPr>
            <a:r>
              <a:rPr lang="nl-NL" dirty="0"/>
              <a:t>Met zijn androgyne uiterlijk schiep hij verwarring (en belichaamde hij de bevrijding van de seksuele identiteit) bij oudere generaties met conservatievere waarden, die een duidelijke (rollen)scheiding tussen mannen en vrouwen hadden 1</a:t>
            </a:r>
          </a:p>
        </p:txBody>
      </p:sp>
    </p:spTree>
    <p:extLst>
      <p:ext uri="{BB962C8B-B14F-4D97-AF65-F5344CB8AC3E}">
        <p14:creationId xmlns:p14="http://schemas.microsoft.com/office/powerpoint/2010/main" val="276580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Jacks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36663" y="3180491"/>
            <a:ext cx="3136900" cy="2590800"/>
          </a:xfrm>
          <a:prstGeom prst="rect">
            <a:avLst/>
          </a:prstGeom>
        </p:spPr>
      </p:pic>
      <p:pic>
        <p:nvPicPr>
          <p:cNvPr id="4" name="Tijdelijke aanduiding voor inhoud 3" descr="Madonna.jpg"/>
          <p:cNvPicPr>
            <a:picLocks noGrp="1" noChangeAspect="1"/>
          </p:cNvPicPr>
          <p:nvPr>
            <p:ph idx="1"/>
          </p:nvPr>
        </p:nvPicPr>
        <p:blipFill>
          <a:blip r:embed="rId3" cstate="email">
            <a:extLst>
              <a:ext uri="{28A0092B-C50C-407E-A947-70E740481C1C}">
                <a14:useLocalDpi xmlns:a14="http://schemas.microsoft.com/office/drawing/2010/main"/>
              </a:ext>
            </a:extLst>
          </a:blip>
          <a:srcRect l="-72948" r="-72948"/>
          <a:stretch>
            <a:fillRect/>
          </a:stretch>
        </p:blipFill>
        <p:spPr>
          <a:xfrm>
            <a:off x="1938887" y="2553061"/>
            <a:ext cx="5266226" cy="3218230"/>
          </a:xfrm>
        </p:spPr>
      </p:pic>
      <p:sp>
        <p:nvSpPr>
          <p:cNvPr id="6" name="Rectangle 2">
            <a:extLst>
              <a:ext uri="{FF2B5EF4-FFF2-40B4-BE49-F238E27FC236}">
                <a16:creationId xmlns:a16="http://schemas.microsoft.com/office/drawing/2014/main" id="{CFF08E5F-B8B2-DF4D-834C-4407CDE49FE6}"/>
              </a:ext>
            </a:extLst>
          </p:cNvPr>
          <p:cNvSpPr txBox="1">
            <a:spLocks noChangeArrowheads="1"/>
          </p:cNvSpPr>
          <p:nvPr/>
        </p:nvSpPr>
        <p:spPr>
          <a:xfrm>
            <a:off x="685800" y="11105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a:t>4. </a:t>
            </a:r>
            <a:r>
              <a:rPr lang="nl-NL" sz="5400" dirty="0"/>
              <a:t>MTV</a:t>
            </a:r>
          </a:p>
        </p:txBody>
      </p:sp>
      <p:sp>
        <p:nvSpPr>
          <p:cNvPr id="12" name="Rechthoek 11">
            <a:extLst>
              <a:ext uri="{FF2B5EF4-FFF2-40B4-BE49-F238E27FC236}">
                <a16:creationId xmlns:a16="http://schemas.microsoft.com/office/drawing/2014/main" id="{874BF304-A536-1044-9ACE-E8D15C983017}"/>
              </a:ext>
            </a:extLst>
          </p:cNvPr>
          <p:cNvSpPr/>
          <p:nvPr/>
        </p:nvSpPr>
        <p:spPr>
          <a:xfrm>
            <a:off x="685800" y="1397683"/>
            <a:ext cx="2117887" cy="523220"/>
          </a:xfrm>
          <a:prstGeom prst="rect">
            <a:avLst/>
          </a:prstGeom>
        </p:spPr>
        <p:txBody>
          <a:bodyPr wrap="none">
            <a:spAutoFit/>
          </a:bodyPr>
          <a:lstStyle/>
          <a:p>
            <a:pPr>
              <a:defRPr/>
            </a:pPr>
            <a:r>
              <a:rPr lang="nl-NL" sz="2800" b="1">
                <a:solidFill>
                  <a:srgbClr val="C00000"/>
                </a:solidFill>
                <a:latin typeface="Arial"/>
                <a:cs typeface="Arial"/>
              </a:rPr>
              <a:t>VIDEOCLIP</a:t>
            </a:r>
          </a:p>
        </p:txBody>
      </p:sp>
      <p:sp>
        <p:nvSpPr>
          <p:cNvPr id="13" name="Rechthoek 12">
            <a:extLst>
              <a:ext uri="{FF2B5EF4-FFF2-40B4-BE49-F238E27FC236}">
                <a16:creationId xmlns:a16="http://schemas.microsoft.com/office/drawing/2014/main" id="{C6C44A58-7F1F-A04D-A54F-6E0B297A58B5}"/>
              </a:ext>
            </a:extLst>
          </p:cNvPr>
          <p:cNvSpPr/>
          <p:nvPr/>
        </p:nvSpPr>
        <p:spPr>
          <a:xfrm>
            <a:off x="5777290" y="447303"/>
            <a:ext cx="3151335" cy="2585323"/>
          </a:xfrm>
          <a:prstGeom prst="rect">
            <a:avLst/>
          </a:prstGeom>
        </p:spPr>
        <p:txBody>
          <a:bodyPr wrap="square">
            <a:spAutoFit/>
          </a:bodyPr>
          <a:lstStyle/>
          <a:p>
            <a:r>
              <a:rPr lang="nl-NL" b="1" dirty="0"/>
              <a:t>Michael Jackson, Thriller:</a:t>
            </a:r>
          </a:p>
          <a:p>
            <a:r>
              <a:rPr lang="nl-NL" dirty="0"/>
              <a:t>Speelfilm</a:t>
            </a:r>
          </a:p>
          <a:p>
            <a:r>
              <a:rPr lang="nl-NL" dirty="0"/>
              <a:t>Groepsdans</a:t>
            </a:r>
          </a:p>
          <a:p>
            <a:r>
              <a:rPr lang="nl-NL" dirty="0"/>
              <a:t>Grote hype</a:t>
            </a:r>
          </a:p>
          <a:p>
            <a:endParaRPr lang="nl-NL" dirty="0"/>
          </a:p>
          <a:p>
            <a:r>
              <a:rPr lang="nl-NL" dirty="0">
                <a:hlinkClick r:id="rId5"/>
              </a:rPr>
              <a:t>http://www.youtube.com/watch?v=sOnqjkJTMaA&amp;ob=av2n</a:t>
            </a:r>
            <a:endParaRPr lang="nl-NL" dirty="0"/>
          </a:p>
          <a:p>
            <a:endParaRPr lang="nl-NL" dirty="0"/>
          </a:p>
        </p:txBody>
      </p:sp>
      <p:sp>
        <p:nvSpPr>
          <p:cNvPr id="14" name="Rechthoek 13">
            <a:extLst>
              <a:ext uri="{FF2B5EF4-FFF2-40B4-BE49-F238E27FC236}">
                <a16:creationId xmlns:a16="http://schemas.microsoft.com/office/drawing/2014/main" id="{0809C80D-7040-B64B-A9B0-4FD341FC10A3}"/>
              </a:ext>
            </a:extLst>
          </p:cNvPr>
          <p:cNvSpPr/>
          <p:nvPr/>
        </p:nvSpPr>
        <p:spPr>
          <a:xfrm>
            <a:off x="409518" y="2254843"/>
            <a:ext cx="3058738" cy="646331"/>
          </a:xfrm>
          <a:prstGeom prst="rect">
            <a:avLst/>
          </a:prstGeom>
        </p:spPr>
        <p:txBody>
          <a:bodyPr wrap="square">
            <a:spAutoFit/>
          </a:bodyPr>
          <a:lstStyle/>
          <a:p>
            <a:r>
              <a:rPr lang="nl-NL" b="1"/>
              <a:t>Pioniers</a:t>
            </a:r>
          </a:p>
          <a:p>
            <a:endParaRPr lang="nl-NL"/>
          </a:p>
        </p:txBody>
      </p:sp>
      <p:sp>
        <p:nvSpPr>
          <p:cNvPr id="15" name="Rechthoek 14">
            <a:extLst>
              <a:ext uri="{FF2B5EF4-FFF2-40B4-BE49-F238E27FC236}">
                <a16:creationId xmlns:a16="http://schemas.microsoft.com/office/drawing/2014/main" id="{2F64B146-40D7-DE44-84CE-51BF8364ABAC}"/>
              </a:ext>
            </a:extLst>
          </p:cNvPr>
          <p:cNvSpPr/>
          <p:nvPr/>
        </p:nvSpPr>
        <p:spPr>
          <a:xfrm>
            <a:off x="248887" y="3071937"/>
            <a:ext cx="3058738" cy="2862322"/>
          </a:xfrm>
          <a:prstGeom prst="rect">
            <a:avLst/>
          </a:prstGeom>
        </p:spPr>
        <p:txBody>
          <a:bodyPr wrap="square">
            <a:spAutoFit/>
          </a:bodyPr>
          <a:lstStyle/>
          <a:p>
            <a:r>
              <a:rPr lang="nl-NL" b="1" dirty="0"/>
              <a:t>Madonna: Like a </a:t>
            </a:r>
            <a:r>
              <a:rPr lang="nl-NL" b="1" dirty="0" err="1"/>
              <a:t>Prayer</a:t>
            </a:r>
            <a:endParaRPr lang="nl-NL" b="1" dirty="0"/>
          </a:p>
          <a:p>
            <a:r>
              <a:rPr lang="nl-NL" dirty="0"/>
              <a:t>Provoceren/grens opzoeken</a:t>
            </a:r>
          </a:p>
          <a:p>
            <a:r>
              <a:rPr lang="nl-NL" dirty="0"/>
              <a:t>Boodschap uitdragen</a:t>
            </a:r>
          </a:p>
          <a:p>
            <a:r>
              <a:rPr lang="nl-NL" dirty="0"/>
              <a:t>Publiciteit</a:t>
            </a:r>
          </a:p>
          <a:p>
            <a:endParaRPr lang="nl-NL" dirty="0"/>
          </a:p>
          <a:p>
            <a:r>
              <a:rPr lang="nl-NL" dirty="0">
                <a:hlinkClick r:id="rId6"/>
              </a:rPr>
              <a:t>https://www.youtube.com/watch?v=79fzeNUqQbQ</a:t>
            </a:r>
            <a:endParaRPr lang="nl-NL" dirty="0"/>
          </a:p>
          <a:p>
            <a:endParaRPr lang="nl-NL" dirty="0"/>
          </a:p>
          <a:p>
            <a:endParaRPr lang="nl-NL" dirty="0"/>
          </a:p>
        </p:txBody>
      </p:sp>
    </p:spTree>
    <p:extLst>
      <p:ext uri="{BB962C8B-B14F-4D97-AF65-F5344CB8AC3E}">
        <p14:creationId xmlns:p14="http://schemas.microsoft.com/office/powerpoint/2010/main" val="60948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07A6-26DD-8447-8EBC-048B7A126A2E}"/>
              </a:ext>
            </a:extLst>
          </p:cNvPr>
          <p:cNvSpPr>
            <a:spLocks noGrp="1"/>
          </p:cNvSpPr>
          <p:nvPr>
            <p:ph type="title"/>
          </p:nvPr>
        </p:nvSpPr>
        <p:spPr/>
        <p:txBody>
          <a:bodyPr/>
          <a:lstStyle/>
          <a:p>
            <a:r>
              <a:rPr lang="nl-NL" dirty="0"/>
              <a:t>Herhaling jaren ‘70</a:t>
            </a:r>
            <a:br>
              <a:rPr lang="nl-NL" dirty="0"/>
            </a:br>
            <a:r>
              <a:rPr lang="nl-NL" sz="1600" dirty="0" err="1"/>
              <a:t>adhv</a:t>
            </a:r>
            <a:r>
              <a:rPr lang="nl-NL" sz="1600" dirty="0"/>
              <a:t> examenvragen</a:t>
            </a:r>
          </a:p>
        </p:txBody>
      </p:sp>
      <p:sp>
        <p:nvSpPr>
          <p:cNvPr id="6" name="Rechthoek 5">
            <a:extLst>
              <a:ext uri="{FF2B5EF4-FFF2-40B4-BE49-F238E27FC236}">
                <a16:creationId xmlns:a16="http://schemas.microsoft.com/office/drawing/2014/main" id="{ADD16D96-A9B8-554B-891C-2465E01D2F24}"/>
              </a:ext>
            </a:extLst>
          </p:cNvPr>
          <p:cNvSpPr/>
          <p:nvPr/>
        </p:nvSpPr>
        <p:spPr>
          <a:xfrm>
            <a:off x="1676400" y="5296332"/>
            <a:ext cx="6139543" cy="646331"/>
          </a:xfrm>
          <a:prstGeom prst="rect">
            <a:avLst/>
          </a:prstGeom>
        </p:spPr>
        <p:txBody>
          <a:bodyPr wrap="square">
            <a:spAutoFit/>
          </a:bodyPr>
          <a:lstStyle/>
          <a:p>
            <a:r>
              <a:rPr lang="nl-NL" dirty="0" err="1"/>
              <a:t>https</a:t>
            </a:r>
            <a:r>
              <a:rPr lang="nl-NL" dirty="0"/>
              <a:t>://</a:t>
            </a:r>
            <a:r>
              <a:rPr lang="nl-NL" dirty="0" err="1"/>
              <a:t>www.youtube.com</a:t>
            </a:r>
            <a:r>
              <a:rPr lang="nl-NL" dirty="0"/>
              <a:t>/</a:t>
            </a:r>
            <a:r>
              <a:rPr lang="nl-NL" dirty="0" err="1"/>
              <a:t>watch?v</a:t>
            </a:r>
            <a:r>
              <a:rPr lang="nl-NL" dirty="0"/>
              <a:t>=mYtRp9UNx8Y&amp;list=RDmYtRp9UNx8Y&amp;start_radio=1&amp;t=0</a:t>
            </a:r>
          </a:p>
        </p:txBody>
      </p:sp>
      <p:pic>
        <p:nvPicPr>
          <p:cNvPr id="8" name="Tijdelijke aanduiding voor inhoud 7" descr="Afbeelding met schermafbeelding&#10;&#10;Automatisch gegenereerde beschrijving">
            <a:extLst>
              <a:ext uri="{FF2B5EF4-FFF2-40B4-BE49-F238E27FC236}">
                <a16:creationId xmlns:a16="http://schemas.microsoft.com/office/drawing/2014/main" id="{A9C718A7-6E05-A74B-A30C-9EE62A31371B}"/>
              </a:ext>
            </a:extLst>
          </p:cNvPr>
          <p:cNvPicPr>
            <a:picLocks noGrp="1" noChangeAspect="1"/>
          </p:cNvPicPr>
          <p:nvPr>
            <p:ph idx="1"/>
          </p:nvPr>
        </p:nvPicPr>
        <p:blipFill>
          <a:blip r:embed="rId2"/>
          <a:stretch>
            <a:fillRect/>
          </a:stretch>
        </p:blipFill>
        <p:spPr>
          <a:xfrm>
            <a:off x="778145" y="2548781"/>
            <a:ext cx="7680055" cy="2088533"/>
          </a:xfrm>
        </p:spPr>
      </p:pic>
    </p:spTree>
    <p:extLst>
      <p:ext uri="{BB962C8B-B14F-4D97-AF65-F5344CB8AC3E}">
        <p14:creationId xmlns:p14="http://schemas.microsoft.com/office/powerpoint/2010/main" val="3510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4AF12-5983-8545-9814-8F29E8F18754}"/>
              </a:ext>
            </a:extLst>
          </p:cNvPr>
          <p:cNvSpPr>
            <a:spLocks noGrp="1"/>
          </p:cNvSpPr>
          <p:nvPr>
            <p:ph type="title"/>
          </p:nvPr>
        </p:nvSpPr>
        <p:spPr/>
        <p:txBody>
          <a:bodyPr/>
          <a:lstStyle/>
          <a:p>
            <a:r>
              <a:rPr lang="nl-NL" dirty="0" err="1"/>
              <a:t>Antwoord:maximumscore</a:t>
            </a:r>
            <a:r>
              <a:rPr lang="nl-NL" dirty="0"/>
              <a:t> 2 </a:t>
            </a:r>
          </a:p>
        </p:txBody>
      </p:sp>
      <p:sp>
        <p:nvSpPr>
          <p:cNvPr id="3" name="Tijdelijke aanduiding voor inhoud 2">
            <a:extLst>
              <a:ext uri="{FF2B5EF4-FFF2-40B4-BE49-F238E27FC236}">
                <a16:creationId xmlns:a16="http://schemas.microsoft.com/office/drawing/2014/main" id="{7BE4E997-E1E7-394C-A646-D346FED9CCB3}"/>
              </a:ext>
            </a:extLst>
          </p:cNvPr>
          <p:cNvSpPr>
            <a:spLocks noGrp="1"/>
          </p:cNvSpPr>
          <p:nvPr>
            <p:ph idx="1"/>
          </p:nvPr>
        </p:nvSpPr>
        <p:spPr/>
        <p:txBody>
          <a:bodyPr/>
          <a:lstStyle/>
          <a:p>
            <a:r>
              <a:rPr lang="nl-NL" dirty="0"/>
              <a:t>De antwoorden moeten de volgende strekking hebben: </a:t>
            </a:r>
          </a:p>
          <a:p>
            <a:r>
              <a:rPr lang="nl-NL" dirty="0"/>
              <a:t>• De boodschap is dat je kunt ontsnappen aan de harde werkelijkheid door je geest te verruimen (al dan niet met behulp van bewustzijnsverruimende middelen) en/of dat muziek, dans, speelsheid en fantasie de jeugd een uitweg bieden om van het leven te kunnen genieten 1 </a:t>
            </a:r>
          </a:p>
          <a:p>
            <a:r>
              <a:rPr lang="nl-NL" dirty="0"/>
              <a:t>• De muziek ondersteunt deze (positieve) fantasiewereld door een melodie die gemakkelijk in het gehoor ligt (in majeur) / up tempo / typerend is voor de popmuziek (‘</a:t>
            </a:r>
            <a:r>
              <a:rPr lang="nl-NL" dirty="0" err="1"/>
              <a:t>Glamrock</a:t>
            </a:r>
            <a:r>
              <a:rPr lang="nl-NL" dirty="0"/>
              <a:t>’) en is daarmee een middel om een toestand van geestverruiming te bereiken 1</a:t>
            </a:r>
          </a:p>
        </p:txBody>
      </p:sp>
    </p:spTree>
    <p:extLst>
      <p:ext uri="{BB962C8B-B14F-4D97-AF65-F5344CB8AC3E}">
        <p14:creationId xmlns:p14="http://schemas.microsoft.com/office/powerpoint/2010/main" val="119432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7944F-EBBD-104F-A339-7F1901181499}"/>
              </a:ext>
            </a:extLst>
          </p:cNvPr>
          <p:cNvSpPr>
            <a:spLocks noGrp="1"/>
          </p:cNvSpPr>
          <p:nvPr>
            <p:ph type="title"/>
          </p:nvPr>
        </p:nvSpPr>
        <p:spPr/>
        <p:txBody>
          <a:bodyPr/>
          <a:lstStyle/>
          <a:p>
            <a:r>
              <a:rPr lang="nl-NL" dirty="0"/>
              <a:t>ZELF BEKIJKEN</a:t>
            </a:r>
          </a:p>
        </p:txBody>
      </p:sp>
      <p:sp>
        <p:nvSpPr>
          <p:cNvPr id="3" name="Tijdelijke aanduiding voor inhoud 2">
            <a:extLst>
              <a:ext uri="{FF2B5EF4-FFF2-40B4-BE49-F238E27FC236}">
                <a16:creationId xmlns:a16="http://schemas.microsoft.com/office/drawing/2014/main" id="{5ACF2086-0EA6-5E40-9677-9C6BACDF0C48}"/>
              </a:ext>
            </a:extLst>
          </p:cNvPr>
          <p:cNvSpPr>
            <a:spLocks noGrp="1"/>
          </p:cNvSpPr>
          <p:nvPr>
            <p:ph idx="1"/>
          </p:nvPr>
        </p:nvSpPr>
        <p:spPr/>
        <p:txBody>
          <a:bodyPr/>
          <a:lstStyle/>
          <a:p>
            <a:pPr marL="0" indent="0" algn="ctr">
              <a:buNone/>
            </a:pPr>
            <a:r>
              <a:rPr lang="nl-NL" b="1" dirty="0"/>
              <a:t>MAJEUR – MINEUR</a:t>
            </a:r>
          </a:p>
          <a:p>
            <a:pPr marL="0" indent="0" algn="ctr">
              <a:buNone/>
            </a:pPr>
            <a:r>
              <a:rPr lang="nl-NL" dirty="0" err="1"/>
              <a:t>https</a:t>
            </a:r>
            <a:r>
              <a:rPr lang="nl-NL" dirty="0"/>
              <a:t>://</a:t>
            </a:r>
            <a:r>
              <a:rPr lang="nl-NL" dirty="0" err="1"/>
              <a:t>www.youtube.com</a:t>
            </a:r>
            <a:r>
              <a:rPr lang="nl-NL" dirty="0"/>
              <a:t>/</a:t>
            </a:r>
            <a:r>
              <a:rPr lang="nl-NL" dirty="0" err="1"/>
              <a:t>watch?v</a:t>
            </a:r>
            <a:r>
              <a:rPr lang="nl-NL" dirty="0"/>
              <a:t>=tuy6FFKAjeE</a:t>
            </a:r>
          </a:p>
        </p:txBody>
      </p:sp>
      <p:pic>
        <p:nvPicPr>
          <p:cNvPr id="6" name="Afbeelding 5" descr="Afbeelding met baksteen, tafel&#10;&#10;Automatisch gegenereerde beschrijving">
            <a:extLst>
              <a:ext uri="{FF2B5EF4-FFF2-40B4-BE49-F238E27FC236}">
                <a16:creationId xmlns:a16="http://schemas.microsoft.com/office/drawing/2014/main" id="{704A4AFC-2416-CC4F-80FA-15A99FC2E82E}"/>
              </a:ext>
            </a:extLst>
          </p:cNvPr>
          <p:cNvPicPr>
            <a:picLocks noChangeAspect="1"/>
          </p:cNvPicPr>
          <p:nvPr/>
        </p:nvPicPr>
        <p:blipFill>
          <a:blip r:embed="rId2"/>
          <a:stretch>
            <a:fillRect/>
          </a:stretch>
        </p:blipFill>
        <p:spPr>
          <a:xfrm>
            <a:off x="1524000" y="3160135"/>
            <a:ext cx="6270171" cy="2772579"/>
          </a:xfrm>
          <a:prstGeom prst="rect">
            <a:avLst/>
          </a:prstGeom>
        </p:spPr>
      </p:pic>
    </p:spTree>
    <p:extLst>
      <p:ext uri="{BB962C8B-B14F-4D97-AF65-F5344CB8AC3E}">
        <p14:creationId xmlns:p14="http://schemas.microsoft.com/office/powerpoint/2010/main" val="96764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371600" y="3886200"/>
            <a:ext cx="6400800" cy="2422058"/>
          </a:xfrm>
        </p:spPr>
        <p:txBody>
          <a:bodyPr>
            <a:normAutofit/>
          </a:bodyPr>
          <a:lstStyle/>
          <a:p>
            <a:r>
              <a:rPr lang="nl-NL" dirty="0"/>
              <a:t> </a:t>
            </a:r>
          </a:p>
          <a:p>
            <a:endParaRPr lang="nl-NL" dirty="0"/>
          </a:p>
        </p:txBody>
      </p:sp>
      <p:sp>
        <p:nvSpPr>
          <p:cNvPr id="6" name="Title 1">
            <a:extLst>
              <a:ext uri="{FF2B5EF4-FFF2-40B4-BE49-F238E27FC236}">
                <a16:creationId xmlns:a16="http://schemas.microsoft.com/office/drawing/2014/main" id="{BEC6ECFE-7BB1-7142-9FF9-DADFBB0BA4EA}"/>
              </a:ext>
            </a:extLst>
          </p:cNvPr>
          <p:cNvSpPr txBox="1">
            <a:spLocks/>
          </p:cNvSpPr>
          <p:nvPr/>
        </p:nvSpPr>
        <p:spPr>
          <a:xfrm>
            <a:off x="755576" y="2143763"/>
            <a:ext cx="8229600" cy="23873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6400" b="0" kern="1200" cap="all" baseline="0">
                <a:blipFill dpi="0" rotWithShape="1">
                  <a:blip r:embed="rId2"/>
                  <a:srcRect/>
                  <a:tile tx="6350" ty="-127000" sx="65000" sy="64000" flip="none" algn="tl"/>
                </a:blipFill>
                <a:latin typeface="+mj-lt"/>
                <a:ea typeface="+mj-ea"/>
                <a:cs typeface="+mj-cs"/>
              </a:defRPr>
            </a:lvl1pPr>
          </a:lstStyle>
          <a:p>
            <a:r>
              <a:rPr lang="nl-NL" sz="8800" dirty="0">
                <a:cs typeface="Arial"/>
              </a:rPr>
              <a:t>Popmuziek</a:t>
            </a:r>
          </a:p>
          <a:p>
            <a:br>
              <a:rPr lang="en-US" sz="7200" dirty="0"/>
            </a:br>
            <a:endParaRPr lang="en-US" sz="7200" dirty="0"/>
          </a:p>
        </p:txBody>
      </p:sp>
      <p:sp>
        <p:nvSpPr>
          <p:cNvPr id="7" name="Rechthoek 6">
            <a:extLst>
              <a:ext uri="{FF2B5EF4-FFF2-40B4-BE49-F238E27FC236}">
                <a16:creationId xmlns:a16="http://schemas.microsoft.com/office/drawing/2014/main" id="{C88ABBEF-7AC3-6048-A045-932765363E95}"/>
              </a:ext>
            </a:extLst>
          </p:cNvPr>
          <p:cNvSpPr/>
          <p:nvPr/>
        </p:nvSpPr>
        <p:spPr>
          <a:xfrm>
            <a:off x="758738" y="2968106"/>
            <a:ext cx="4684744" cy="877163"/>
          </a:xfrm>
          <a:prstGeom prst="rect">
            <a:avLst/>
          </a:prstGeom>
        </p:spPr>
        <p:txBody>
          <a:bodyPr wrap="none">
            <a:spAutoFit/>
          </a:bodyPr>
          <a:lstStyle/>
          <a:p>
            <a:r>
              <a:rPr lang="en-US" sz="3500" dirty="0" err="1">
                <a:cs typeface="Arial"/>
              </a:rPr>
              <a:t>Vanaf</a:t>
            </a:r>
            <a:r>
              <a:rPr lang="en-US" sz="3500" dirty="0">
                <a:cs typeface="Arial"/>
              </a:rPr>
              <a:t> </a:t>
            </a:r>
            <a:r>
              <a:rPr lang="en-US" sz="3500" dirty="0" err="1">
                <a:cs typeface="Arial"/>
              </a:rPr>
              <a:t>jaren</a:t>
            </a:r>
            <a:r>
              <a:rPr lang="en-US" sz="3500" dirty="0">
                <a:cs typeface="Arial"/>
              </a:rPr>
              <a:t> ’80</a:t>
            </a:r>
          </a:p>
          <a:p>
            <a:r>
              <a:rPr lang="en-US" sz="1600" dirty="0">
                <a:cs typeface="Arial"/>
              </a:rPr>
              <a:t>Postmodern: Hip Hop, Cross over, dance </a:t>
            </a:r>
            <a:r>
              <a:rPr lang="en-US" sz="1600" dirty="0" err="1">
                <a:cs typeface="Arial"/>
              </a:rPr>
              <a:t>en</a:t>
            </a:r>
            <a:r>
              <a:rPr lang="en-US" sz="1600" dirty="0">
                <a:cs typeface="Arial"/>
              </a:rPr>
              <a:t> MTV</a:t>
            </a:r>
          </a:p>
        </p:txBody>
      </p:sp>
    </p:spTree>
    <p:extLst>
      <p:ext uri="{BB962C8B-B14F-4D97-AF65-F5344CB8AC3E}">
        <p14:creationId xmlns:p14="http://schemas.microsoft.com/office/powerpoint/2010/main" val="379364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a:xfrm>
            <a:off x="1625346" y="1225296"/>
            <a:ext cx="6960870" cy="3520440"/>
          </a:xfrm>
        </p:spPr>
        <p:txBody>
          <a:bodyPr/>
          <a:lstStyle/>
          <a:p>
            <a:r>
              <a:rPr lang="nl-NL" dirty="0"/>
              <a:t>1.HIP HOP</a:t>
            </a:r>
          </a:p>
        </p:txBody>
      </p:sp>
      <p:sp>
        <p:nvSpPr>
          <p:cNvPr id="3" name="Rechthoek 2">
            <a:extLst>
              <a:ext uri="{FF2B5EF4-FFF2-40B4-BE49-F238E27FC236}">
                <a16:creationId xmlns:a16="http://schemas.microsoft.com/office/drawing/2014/main" id="{16078878-EAD6-F24A-9847-36296A685CD8}"/>
              </a:ext>
            </a:extLst>
          </p:cNvPr>
          <p:cNvSpPr/>
          <p:nvPr/>
        </p:nvSpPr>
        <p:spPr>
          <a:xfrm>
            <a:off x="1625346" y="3314453"/>
            <a:ext cx="3034870" cy="369332"/>
          </a:xfrm>
          <a:prstGeom prst="rect">
            <a:avLst/>
          </a:prstGeom>
        </p:spPr>
        <p:txBody>
          <a:bodyPr wrap="none">
            <a:spAutoFit/>
          </a:bodyPr>
          <a:lstStyle/>
          <a:p>
            <a:r>
              <a:rPr lang="nl-NL"/>
              <a:t>Postmodern: hergebruiken</a:t>
            </a:r>
          </a:p>
        </p:txBody>
      </p:sp>
      <p:pic>
        <p:nvPicPr>
          <p:cNvPr id="4" name="Afbeelding 3">
            <a:extLst>
              <a:ext uri="{FF2B5EF4-FFF2-40B4-BE49-F238E27FC236}">
                <a16:creationId xmlns:a16="http://schemas.microsoft.com/office/drawing/2014/main" id="{F9BB8F36-1DBA-DF48-A3AE-36A53C31DE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285" y="4479262"/>
            <a:ext cx="3578024" cy="2059148"/>
          </a:xfrm>
          <a:prstGeom prst="rect">
            <a:avLst/>
          </a:prstGeom>
        </p:spPr>
      </p:pic>
      <p:pic>
        <p:nvPicPr>
          <p:cNvPr id="5" name="Afbeelding 4">
            <a:extLst>
              <a:ext uri="{FF2B5EF4-FFF2-40B4-BE49-F238E27FC236}">
                <a16:creationId xmlns:a16="http://schemas.microsoft.com/office/drawing/2014/main" id="{164B4B17-1425-024C-8C6D-10F13E3AC7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5717" y="4479262"/>
            <a:ext cx="1943236" cy="2059148"/>
          </a:xfrm>
          <a:prstGeom prst="rect">
            <a:avLst/>
          </a:prstGeom>
        </p:spPr>
      </p:pic>
      <p:pic>
        <p:nvPicPr>
          <p:cNvPr id="8" name="Afbeelding 7">
            <a:extLst>
              <a:ext uri="{FF2B5EF4-FFF2-40B4-BE49-F238E27FC236}">
                <a16:creationId xmlns:a16="http://schemas.microsoft.com/office/drawing/2014/main" id="{A9A25CE2-8C16-BD43-8D1A-604BEC2F5E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108" y="4479262"/>
            <a:ext cx="2059148" cy="2059148"/>
          </a:xfrm>
          <a:prstGeom prst="rect">
            <a:avLst/>
          </a:prstGeom>
        </p:spPr>
      </p:pic>
    </p:spTree>
    <p:extLst>
      <p:ext uri="{BB962C8B-B14F-4D97-AF65-F5344CB8AC3E}">
        <p14:creationId xmlns:p14="http://schemas.microsoft.com/office/powerpoint/2010/main" val="350097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2046680"/>
            <a:ext cx="4731152" cy="4050792"/>
          </a:xfrm>
        </p:spPr>
        <p:txBody>
          <a:bodyPr>
            <a:normAutofit fontScale="92500" lnSpcReduction="20000"/>
          </a:bodyPr>
          <a:lstStyle/>
          <a:p>
            <a:pPr marL="0" indent="0">
              <a:buNone/>
            </a:pPr>
            <a:r>
              <a:rPr lang="nl-NL" b="1" dirty="0">
                <a:solidFill>
                  <a:srgbClr val="C00000"/>
                </a:solidFill>
              </a:rPr>
              <a:t>Straatcultuur jaren ’80</a:t>
            </a:r>
          </a:p>
          <a:p>
            <a:pPr>
              <a:buFontTx/>
              <a:buChar char="-"/>
            </a:pPr>
            <a:r>
              <a:rPr lang="nl-NL" dirty="0"/>
              <a:t>Spreekbuis zwarte jongeren</a:t>
            </a:r>
          </a:p>
          <a:p>
            <a:pPr>
              <a:buFontTx/>
              <a:buChar char="-"/>
            </a:pPr>
            <a:r>
              <a:rPr lang="nl-NL" dirty="0"/>
              <a:t>Uitdagen: </a:t>
            </a:r>
            <a:r>
              <a:rPr lang="nl-NL" dirty="0" err="1"/>
              <a:t>battle</a:t>
            </a:r>
            <a:r>
              <a:rPr lang="nl-NL" dirty="0"/>
              <a:t> in rap en dans</a:t>
            </a:r>
          </a:p>
          <a:p>
            <a:pPr>
              <a:buFontTx/>
              <a:buChar char="-"/>
            </a:pPr>
            <a:r>
              <a:rPr lang="nl-NL" dirty="0"/>
              <a:t>Way of life: </a:t>
            </a:r>
          </a:p>
          <a:p>
            <a:pPr lvl="1">
              <a:buFontTx/>
              <a:buChar char="-"/>
            </a:pPr>
            <a:r>
              <a:rPr lang="nl-NL" dirty="0"/>
              <a:t>eigen muziek </a:t>
            </a:r>
          </a:p>
          <a:p>
            <a:pPr lvl="1">
              <a:buFontTx/>
              <a:buChar char="-"/>
            </a:pPr>
            <a:r>
              <a:rPr lang="nl-NL" dirty="0"/>
              <a:t>eigen kleding </a:t>
            </a:r>
          </a:p>
          <a:p>
            <a:pPr lvl="1">
              <a:buFontTx/>
              <a:buChar char="-"/>
            </a:pPr>
            <a:r>
              <a:rPr lang="nl-NL" dirty="0"/>
              <a:t>eigen dans Breakdance </a:t>
            </a:r>
          </a:p>
          <a:p>
            <a:pPr lvl="1">
              <a:buFontTx/>
              <a:buChar char="-"/>
            </a:pPr>
            <a:r>
              <a:rPr lang="nl-NL" dirty="0"/>
              <a:t>graffiti</a:t>
            </a:r>
          </a:p>
          <a:p>
            <a:pPr lvl="1">
              <a:buFontTx/>
              <a:buChar char="-"/>
            </a:pPr>
            <a:r>
              <a:rPr lang="nl-NL" dirty="0"/>
              <a:t>blockparty’s </a:t>
            </a:r>
          </a:p>
          <a:p>
            <a:pPr marL="0" indent="0">
              <a:buNone/>
            </a:pPr>
            <a:endParaRPr lang="nl-NL" dirty="0"/>
          </a:p>
          <a:p>
            <a:pPr marL="0" indent="0">
              <a:buNone/>
            </a:pPr>
            <a:r>
              <a:rPr lang="nl-NL" dirty="0"/>
              <a:t>Hip hop </a:t>
            </a:r>
            <a:r>
              <a:rPr lang="nl-NL" dirty="0" err="1"/>
              <a:t>evolution</a:t>
            </a:r>
            <a:r>
              <a:rPr lang="nl-NL" dirty="0"/>
              <a:t>: </a:t>
            </a:r>
            <a:r>
              <a:rPr lang="nl-NL" dirty="0" err="1"/>
              <a:t>Netflix</a:t>
            </a:r>
            <a:r>
              <a:rPr lang="nl-NL" dirty="0"/>
              <a:t>: </a:t>
            </a:r>
            <a:r>
              <a:rPr lang="nl-NL" dirty="0">
                <a:hlinkClick r:id="rId2"/>
              </a:rPr>
              <a:t>https://www.youtube.com/watch?v=Rm3J5640jXo</a:t>
            </a:r>
            <a:endParaRPr lang="nl-NL" dirty="0"/>
          </a:p>
        </p:txBody>
      </p:sp>
      <p:sp>
        <p:nvSpPr>
          <p:cNvPr id="5" name="Rectangle 2">
            <a:extLst>
              <a:ext uri="{FF2B5EF4-FFF2-40B4-BE49-F238E27FC236}">
                <a16:creationId xmlns:a16="http://schemas.microsoft.com/office/drawing/2014/main" id="{DE44087E-5062-DF46-8BDF-515F9E1706D9}"/>
              </a:ext>
            </a:extLst>
          </p:cNvPr>
          <p:cNvSpPr txBox="1">
            <a:spLocks noChangeArrowheads="1"/>
          </p:cNvSpPr>
          <p:nvPr/>
        </p:nvSpPr>
        <p:spPr>
          <a:xfrm>
            <a:off x="685800" y="56016"/>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1. HIP HOP</a:t>
            </a:r>
          </a:p>
        </p:txBody>
      </p:sp>
      <p:sp>
        <p:nvSpPr>
          <p:cNvPr id="7" name="Rechthoek 6">
            <a:extLst>
              <a:ext uri="{FF2B5EF4-FFF2-40B4-BE49-F238E27FC236}">
                <a16:creationId xmlns:a16="http://schemas.microsoft.com/office/drawing/2014/main" id="{ED364954-5912-C147-AC03-B7282C7039FD}"/>
              </a:ext>
            </a:extLst>
          </p:cNvPr>
          <p:cNvSpPr/>
          <p:nvPr/>
        </p:nvSpPr>
        <p:spPr>
          <a:xfrm>
            <a:off x="685800" y="1178638"/>
            <a:ext cx="3425490" cy="523220"/>
          </a:xfrm>
          <a:prstGeom prst="rect">
            <a:avLst/>
          </a:prstGeom>
        </p:spPr>
        <p:txBody>
          <a:bodyPr wrap="none">
            <a:spAutoFit/>
          </a:bodyPr>
          <a:lstStyle/>
          <a:p>
            <a:pPr>
              <a:defRPr/>
            </a:pPr>
            <a:r>
              <a:rPr lang="nl-NL" sz="2800" b="1">
                <a:solidFill>
                  <a:srgbClr val="C00000"/>
                </a:solidFill>
                <a:latin typeface="Arial"/>
                <a:cs typeface="Arial"/>
              </a:rPr>
              <a:t>STRAATCULTUUR </a:t>
            </a:r>
          </a:p>
        </p:txBody>
      </p:sp>
      <p:pic>
        <p:nvPicPr>
          <p:cNvPr id="10" name="Afbeelding 9">
            <a:extLst>
              <a:ext uri="{FF2B5EF4-FFF2-40B4-BE49-F238E27FC236}">
                <a16:creationId xmlns:a16="http://schemas.microsoft.com/office/drawing/2014/main" id="{775145EE-ED85-E248-ABE7-C4431C7B9F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200" y="152935"/>
            <a:ext cx="2980755" cy="2272737"/>
          </a:xfrm>
          <a:prstGeom prst="rect">
            <a:avLst/>
          </a:prstGeom>
        </p:spPr>
      </p:pic>
      <p:pic>
        <p:nvPicPr>
          <p:cNvPr id="11" name="Afbeelding 10">
            <a:extLst>
              <a:ext uri="{FF2B5EF4-FFF2-40B4-BE49-F238E27FC236}">
                <a16:creationId xmlns:a16="http://schemas.microsoft.com/office/drawing/2014/main" id="{C8891C23-AD10-2146-9E76-E25FF4CE9DEC}"/>
              </a:ext>
            </a:extLst>
          </p:cNvPr>
          <p:cNvPicPr>
            <a:picLocks noChangeAspect="1"/>
          </p:cNvPicPr>
          <p:nvPr/>
        </p:nvPicPr>
        <p:blipFill>
          <a:blip r:embed="rId5"/>
          <a:stretch>
            <a:fillRect/>
          </a:stretch>
        </p:blipFill>
        <p:spPr>
          <a:xfrm>
            <a:off x="5918200" y="2514391"/>
            <a:ext cx="2980755" cy="1557685"/>
          </a:xfrm>
          <a:prstGeom prst="rect">
            <a:avLst/>
          </a:prstGeom>
        </p:spPr>
      </p:pic>
      <p:pic>
        <p:nvPicPr>
          <p:cNvPr id="12" name="Afbeelding 11">
            <a:extLst>
              <a:ext uri="{FF2B5EF4-FFF2-40B4-BE49-F238E27FC236}">
                <a16:creationId xmlns:a16="http://schemas.microsoft.com/office/drawing/2014/main" id="{EAC41635-81CD-5640-BC7F-4DD7A0E227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8200" y="4160795"/>
            <a:ext cx="2540000" cy="2540000"/>
          </a:xfrm>
          <a:prstGeom prst="rect">
            <a:avLst/>
          </a:prstGeom>
        </p:spPr>
      </p:pic>
    </p:spTree>
    <p:extLst>
      <p:ext uri="{BB962C8B-B14F-4D97-AF65-F5344CB8AC3E}">
        <p14:creationId xmlns:p14="http://schemas.microsoft.com/office/powerpoint/2010/main" val="407349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0738" y="1701857"/>
            <a:ext cx="5197708" cy="4652643"/>
          </a:xfrm>
        </p:spPr>
        <p:txBody>
          <a:bodyPr>
            <a:noAutofit/>
          </a:bodyPr>
          <a:lstStyle/>
          <a:p>
            <a:pPr marL="0" indent="0">
              <a:spcBef>
                <a:spcPts val="0"/>
              </a:spcBef>
              <a:buNone/>
            </a:pPr>
            <a:r>
              <a:rPr lang="nl-NL" sz="1600" dirty="0"/>
              <a:t>Een DJ (maakt de beat) MC (Master of </a:t>
            </a:r>
            <a:r>
              <a:rPr lang="nl-NL" sz="1600" dirty="0" err="1"/>
              <a:t>Ceremony</a:t>
            </a:r>
            <a:r>
              <a:rPr lang="nl-NL" sz="1600" dirty="0"/>
              <a:t> = rapper)</a:t>
            </a:r>
          </a:p>
          <a:p>
            <a:pPr marL="0" indent="0">
              <a:spcBef>
                <a:spcPts val="0"/>
              </a:spcBef>
              <a:buNone/>
            </a:pPr>
            <a:endParaRPr lang="nl-NL" sz="1600" dirty="0"/>
          </a:p>
          <a:p>
            <a:pPr marL="0" indent="0">
              <a:spcBef>
                <a:spcPts val="0"/>
              </a:spcBef>
              <a:buNone/>
            </a:pPr>
            <a:r>
              <a:rPr lang="nl-NL" sz="1600" dirty="0"/>
              <a:t>Geen instrumenten maar: </a:t>
            </a:r>
          </a:p>
          <a:p>
            <a:pPr>
              <a:spcBef>
                <a:spcPts val="0"/>
              </a:spcBef>
              <a:buFontTx/>
              <a:buChar char="-"/>
            </a:pPr>
            <a:r>
              <a:rPr lang="nl-NL" sz="1600" dirty="0"/>
              <a:t>Draaitafel met platen: samples, scratchen</a:t>
            </a:r>
          </a:p>
          <a:p>
            <a:pPr>
              <a:spcBef>
                <a:spcPts val="0"/>
              </a:spcBef>
              <a:buFontTx/>
              <a:buChar char="-"/>
            </a:pPr>
            <a:r>
              <a:rPr lang="nl-NL" sz="1600" dirty="0"/>
              <a:t>Beatboxen</a:t>
            </a:r>
          </a:p>
          <a:p>
            <a:pPr>
              <a:spcBef>
                <a:spcPts val="0"/>
              </a:spcBef>
              <a:buFontTx/>
              <a:buChar char="-"/>
            </a:pPr>
            <a:r>
              <a:rPr lang="nl-NL" sz="1600" dirty="0"/>
              <a:t>Rap</a:t>
            </a:r>
          </a:p>
          <a:p>
            <a:pPr marL="0" indent="0">
              <a:buNone/>
            </a:pPr>
            <a:endParaRPr lang="nl-NL" sz="1600" b="1" dirty="0"/>
          </a:p>
          <a:p>
            <a:pPr marL="0" indent="0">
              <a:spcBef>
                <a:spcPts val="0"/>
              </a:spcBef>
              <a:buNone/>
            </a:pPr>
            <a:r>
              <a:rPr lang="nl-NL" sz="1600" b="1" dirty="0"/>
              <a:t>Dj </a:t>
            </a:r>
            <a:r>
              <a:rPr lang="nl-NL" sz="1600" b="1" dirty="0" err="1"/>
              <a:t>breakmixing</a:t>
            </a:r>
            <a:r>
              <a:rPr lang="nl-NL" sz="1600" b="1" dirty="0"/>
              <a:t>(samples en scratchen): grand master flash</a:t>
            </a:r>
          </a:p>
          <a:p>
            <a:pPr marL="0" indent="0">
              <a:spcBef>
                <a:spcPts val="0"/>
              </a:spcBef>
              <a:buNone/>
            </a:pPr>
            <a:r>
              <a:rPr lang="nl-NL" sz="1600" dirty="0">
                <a:hlinkClick r:id="rId2"/>
              </a:rPr>
              <a:t>https://www.youtube.com/watch?v=Kk99DmV5uLk</a:t>
            </a:r>
            <a:endParaRPr lang="nl-NL" sz="1600" dirty="0"/>
          </a:p>
          <a:p>
            <a:pPr marL="0" indent="0">
              <a:spcBef>
                <a:spcPts val="0"/>
              </a:spcBef>
              <a:buNone/>
            </a:pPr>
            <a:endParaRPr lang="nl-NL" sz="1600" b="1" dirty="0"/>
          </a:p>
          <a:p>
            <a:pPr marL="0" indent="0">
              <a:spcBef>
                <a:spcPts val="0"/>
              </a:spcBef>
              <a:buNone/>
            </a:pPr>
            <a:r>
              <a:rPr lang="nl-NL" sz="1600" b="1" dirty="0"/>
              <a:t>Rap:</a:t>
            </a:r>
            <a:r>
              <a:rPr lang="nl-NL" sz="1600" dirty="0"/>
              <a:t> (</a:t>
            </a:r>
            <a:r>
              <a:rPr lang="nl-NL" sz="1600" dirty="0" err="1"/>
              <a:t>battle</a:t>
            </a:r>
            <a:r>
              <a:rPr lang="nl-NL" sz="1600" dirty="0"/>
              <a:t>): 8 </a:t>
            </a:r>
            <a:r>
              <a:rPr lang="nl-NL" sz="1600" dirty="0" err="1"/>
              <a:t>mile</a:t>
            </a:r>
            <a:r>
              <a:rPr lang="nl-NL" sz="1600" dirty="0"/>
              <a:t> EMINEM: </a:t>
            </a:r>
            <a:r>
              <a:rPr lang="nl-NL" sz="1600" dirty="0">
                <a:hlinkClick r:id="rId3"/>
              </a:rPr>
              <a:t>https://www.youtube.com/watch?v=jA8PzgaPXGo</a:t>
            </a:r>
            <a:endParaRPr lang="nl-NL" sz="1600" dirty="0"/>
          </a:p>
          <a:p>
            <a:pPr marL="0" indent="0">
              <a:buNone/>
            </a:pPr>
            <a:r>
              <a:rPr lang="nl-NL" sz="1600" b="1" dirty="0" err="1"/>
              <a:t>Beatbox</a:t>
            </a:r>
            <a:r>
              <a:rPr lang="nl-NL" sz="1600" b="1" dirty="0"/>
              <a:t>: </a:t>
            </a:r>
            <a:r>
              <a:rPr lang="nl-NL" sz="1600" dirty="0">
                <a:hlinkClick r:id="rId4"/>
              </a:rPr>
              <a:t>https://www.youtube.com/watch?v=0abzD7hBTRk</a:t>
            </a:r>
            <a:endParaRPr lang="nl-NL" sz="1600" dirty="0"/>
          </a:p>
          <a:p>
            <a:pPr marL="0" indent="0">
              <a:buNone/>
            </a:pPr>
            <a:endParaRPr lang="nl-NL" sz="1400" dirty="0"/>
          </a:p>
        </p:txBody>
      </p:sp>
      <p:sp>
        <p:nvSpPr>
          <p:cNvPr id="6" name="Rectangle 2">
            <a:extLst>
              <a:ext uri="{FF2B5EF4-FFF2-40B4-BE49-F238E27FC236}">
                <a16:creationId xmlns:a16="http://schemas.microsoft.com/office/drawing/2014/main" id="{5AFED02D-34DB-B547-A9F5-9FE1F86570D4}"/>
              </a:ext>
            </a:extLst>
          </p:cNvPr>
          <p:cNvSpPr txBox="1">
            <a:spLocks noChangeArrowheads="1"/>
          </p:cNvSpPr>
          <p:nvPr/>
        </p:nvSpPr>
        <p:spPr>
          <a:xfrm>
            <a:off x="419583" y="8572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5400" dirty="0"/>
              <a:t>1. HIP HOP</a:t>
            </a:r>
          </a:p>
        </p:txBody>
      </p:sp>
      <p:sp>
        <p:nvSpPr>
          <p:cNvPr id="7" name="Rechthoek 6">
            <a:extLst>
              <a:ext uri="{FF2B5EF4-FFF2-40B4-BE49-F238E27FC236}">
                <a16:creationId xmlns:a16="http://schemas.microsoft.com/office/drawing/2014/main" id="{B6879ED3-EC27-F942-B6D3-48782C7BBB6D}"/>
              </a:ext>
            </a:extLst>
          </p:cNvPr>
          <p:cNvSpPr/>
          <p:nvPr/>
        </p:nvSpPr>
        <p:spPr>
          <a:xfrm>
            <a:off x="450738" y="1178638"/>
            <a:ext cx="1661032" cy="523220"/>
          </a:xfrm>
          <a:prstGeom prst="rect">
            <a:avLst/>
          </a:prstGeom>
        </p:spPr>
        <p:txBody>
          <a:bodyPr wrap="none">
            <a:spAutoFit/>
          </a:bodyPr>
          <a:lstStyle/>
          <a:p>
            <a:pPr>
              <a:defRPr/>
            </a:pPr>
            <a:r>
              <a:rPr lang="nl-NL" sz="2800" b="1">
                <a:solidFill>
                  <a:srgbClr val="C00000"/>
                </a:solidFill>
                <a:latin typeface="Arial"/>
                <a:cs typeface="Arial"/>
              </a:rPr>
              <a:t>MUZIEK </a:t>
            </a:r>
          </a:p>
        </p:txBody>
      </p:sp>
      <p:pic>
        <p:nvPicPr>
          <p:cNvPr id="9" name="Afbeelding 8">
            <a:extLst>
              <a:ext uri="{FF2B5EF4-FFF2-40B4-BE49-F238E27FC236}">
                <a16:creationId xmlns:a16="http://schemas.microsoft.com/office/drawing/2014/main" id="{6C1B63AD-ED38-B945-9BA8-284D49FBB6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5302" y="3887038"/>
            <a:ext cx="2685326" cy="1793448"/>
          </a:xfrm>
          <a:prstGeom prst="rect">
            <a:avLst/>
          </a:prstGeom>
        </p:spPr>
      </p:pic>
      <p:pic>
        <p:nvPicPr>
          <p:cNvPr id="10" name="Afbeelding 9">
            <a:extLst>
              <a:ext uri="{FF2B5EF4-FFF2-40B4-BE49-F238E27FC236}">
                <a16:creationId xmlns:a16="http://schemas.microsoft.com/office/drawing/2014/main" id="{5FD5234F-3465-DD45-A277-48B10781A7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5302" y="2152325"/>
            <a:ext cx="2692148" cy="1512731"/>
          </a:xfrm>
          <a:prstGeom prst="rect">
            <a:avLst/>
          </a:prstGeom>
        </p:spPr>
      </p:pic>
      <p:sp>
        <p:nvSpPr>
          <p:cNvPr id="12" name="Rechthoek 11">
            <a:extLst>
              <a:ext uri="{FF2B5EF4-FFF2-40B4-BE49-F238E27FC236}">
                <a16:creationId xmlns:a16="http://schemas.microsoft.com/office/drawing/2014/main" id="{C513EA8A-0A4D-E04A-9D3E-E43A049C3511}"/>
              </a:ext>
            </a:extLst>
          </p:cNvPr>
          <p:cNvSpPr/>
          <p:nvPr/>
        </p:nvSpPr>
        <p:spPr>
          <a:xfrm>
            <a:off x="5945977" y="730014"/>
            <a:ext cx="3171463" cy="1200329"/>
          </a:xfrm>
          <a:prstGeom prst="rect">
            <a:avLst/>
          </a:prstGeom>
        </p:spPr>
        <p:txBody>
          <a:bodyPr wrap="square">
            <a:spAutoFit/>
          </a:bodyPr>
          <a:lstStyle/>
          <a:p>
            <a:r>
              <a:rPr lang="nl-NL" dirty="0"/>
              <a:t>The </a:t>
            </a:r>
            <a:r>
              <a:rPr lang="nl-NL" dirty="0" err="1"/>
              <a:t>Evolution</a:t>
            </a:r>
            <a:r>
              <a:rPr lang="nl-NL" dirty="0"/>
              <a:t> Of Hip-Hop [1979 - 2017]: </a:t>
            </a:r>
            <a:r>
              <a:rPr lang="nl-NL" dirty="0">
                <a:hlinkClick r:id="rId8"/>
              </a:rPr>
              <a:t>https://www.youtube.com/watch?v=PrqDFDEJMmU</a:t>
            </a:r>
            <a:endParaRPr lang="nl-NL" dirty="0"/>
          </a:p>
        </p:txBody>
      </p:sp>
    </p:spTree>
    <p:extLst>
      <p:ext uri="{BB962C8B-B14F-4D97-AF65-F5344CB8AC3E}">
        <p14:creationId xmlns:p14="http://schemas.microsoft.com/office/powerpoint/2010/main" val="1810856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{319023FB-19E0-A24C-9762-0817DE1BC025}tf10001070</Template>
  <TotalTime>1446</TotalTime>
  <Words>1255</Words>
  <Application>Microsoft Macintosh PowerPoint</Application>
  <PresentationFormat>Diavoorstelling (4:3)</PresentationFormat>
  <Paragraphs>158</Paragraphs>
  <Slides>20</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Arial</vt:lpstr>
      <vt:lpstr>Calibri</vt:lpstr>
      <vt:lpstr>Rockwell</vt:lpstr>
      <vt:lpstr>Rockwell Condensed</vt:lpstr>
      <vt:lpstr>Rockwell Extra Bold</vt:lpstr>
      <vt:lpstr>Tahoma</vt:lpstr>
      <vt:lpstr>Wingdings</vt:lpstr>
      <vt:lpstr>Houttype</vt:lpstr>
      <vt:lpstr>Herhaling jaren ‘70 adhv examenvragen</vt:lpstr>
      <vt:lpstr>Antwoord:maximumscore 3 </vt:lpstr>
      <vt:lpstr>Herhaling jaren ‘70 adhv examenvragen</vt:lpstr>
      <vt:lpstr>Antwoord:maximumscore 2 </vt:lpstr>
      <vt:lpstr>ZELF BEKIJKEN</vt:lpstr>
      <vt:lpstr>PowerPoint-presentatie</vt:lpstr>
      <vt:lpstr>1.HIP HOP</vt:lpstr>
      <vt:lpstr>PowerPoint-presentatie</vt:lpstr>
      <vt:lpstr>PowerPoint-presentatie</vt:lpstr>
      <vt:lpstr>PowerPoint-presentatie</vt:lpstr>
      <vt:lpstr>PowerPoint-presentatie</vt:lpstr>
      <vt:lpstr>PowerPoint-presentatie</vt:lpstr>
      <vt:lpstr>2. Cross-Over</vt:lpstr>
      <vt:lpstr>PowerPoint-presentatie</vt:lpstr>
      <vt:lpstr>3.DANCE</vt:lpstr>
      <vt:lpstr>PowerPoint-presentatie</vt:lpstr>
      <vt:lpstr>4. MTV</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Muziek met een boodschap</dc:title>
  <dc:creator>Gebruiker</dc:creator>
  <cp:lastModifiedBy>Mandy Habets</cp:lastModifiedBy>
  <cp:revision>67</cp:revision>
  <dcterms:created xsi:type="dcterms:W3CDTF">2016-09-27T17:07:50Z</dcterms:created>
  <dcterms:modified xsi:type="dcterms:W3CDTF">2020-09-13T18:59:35Z</dcterms:modified>
</cp:coreProperties>
</file>